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Georgia" panose="02040502050405020303" pitchFamily="18"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PT Sans Narrow" panose="020B0506020203020204" pitchFamily="34" charset="77"/>
      <p:regular r:id="rId58"/>
      <p:bold r:id="rId59"/>
    </p:embeddedFont>
    <p:embeddedFont>
      <p:font typeface="Roboto" panose="02000000000000000000" pitchFamily="2" charset="0"/>
      <p:regular r:id="rId60"/>
      <p:bold r:id="rId61"/>
      <p:italic r:id="rId62"/>
      <p:boldItalic r:id="rId63"/>
    </p:embeddedFont>
    <p:embeddedFont>
      <p:font typeface="Roboto Mono" pitchFamily="49"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enthouxd"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109F05-3477-4272-9E11-85CA77C6CB38}">
  <a:tblStyle styleId="{F0109F05-3477-4272-9E11-85CA77C6CB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0"/>
  </p:normalViewPr>
  <p:slideViewPr>
    <p:cSldViewPr snapToGrid="0">
      <p:cViewPr varScale="1">
        <p:scale>
          <a:sx n="158" d="100"/>
          <a:sy n="158" d="100"/>
        </p:scale>
        <p:origin x="86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0-20T04:31:22.888" idx="1">
    <p:pos x="6000" y="0"/>
    <p:text>guojun reco+conclusion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3759755d2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3759755d2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key to note that not all null values indicate a missing value. Using the data description, we identified that columns such as Pool QC or Misc Feature were ordinal and nominal columns respectively. This meant that “NA” referred to “No Pool” or “None” respectively. So all nominal columns with null values needed to be replaced with the string “None” while all ordinal columns needed null values to be replaced with the integer “0”. Once that was done, columns with continuous variables needed to be checked for missing values. Lot Frontage was identified with having several missing values so we imputed these with the median of the variable. For any other numerical features, rows containing missing values were dropped.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3759755d2_6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3759755d2_6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had a closer look at ordinal and nominal columns.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3759755d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f3759755d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Ordinal variables: Categorical variables that have levels between each sub-categories</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Method: Replace each sub-category at ascending order with ascending numbers to preserve relationship</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3759755d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3759755d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4C5F6F"/>
                </a:solidFill>
                <a:highlight>
                  <a:srgbClr val="FFFFFF"/>
                </a:highlight>
                <a:latin typeface="Roboto"/>
                <a:ea typeface="Roboto"/>
                <a:cs typeface="Roboto"/>
                <a:sym typeface="Roboto"/>
              </a:rPr>
              <a:t>Nominal variables, or variables that describe a characteristic using two or more categories are not always useable in their categorical form. Hence they need to be dummy coded.</a:t>
            </a:r>
            <a:endParaRPr b="1"/>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3759755d2_6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3759755d2_6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So after cleaning the data, the next step would be to conduct feature engineering followed by feature selection. These two steps are essential before we conduct the predictive modelling and I will be presenting them before handing over to Haziq to </a:t>
            </a:r>
            <a:r>
              <a:rPr lang="en" sz="1000">
                <a:solidFill>
                  <a:srgbClr val="FF0000"/>
                </a:solidFill>
                <a:latin typeface="Calibri"/>
                <a:ea typeface="Calibri"/>
                <a:cs typeface="Calibri"/>
                <a:sym typeface="Calibri"/>
              </a:rPr>
              <a:t>elaborate</a:t>
            </a:r>
            <a:r>
              <a:rPr lang="en" sz="1000">
                <a:solidFill>
                  <a:schemeClr val="dk1"/>
                </a:solidFill>
                <a:latin typeface="Calibri"/>
                <a:ea typeface="Calibri"/>
                <a:cs typeface="Calibri"/>
                <a:sym typeface="Calibri"/>
              </a:rPr>
              <a:t> more on the modelling.</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3759755d2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3759755d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latin typeface="Calibri"/>
                <a:ea typeface="Calibri"/>
                <a:cs typeface="Calibri"/>
                <a:sym typeface="Calibri"/>
              </a:rPr>
              <a:t>Feature engineering. For this project, our feature engineering involves 2 important process, feature combination and new feature generation. We do feature combination by combining multiple related features into a single </a:t>
            </a:r>
            <a:r>
              <a:rPr lang="en" sz="1000">
                <a:solidFill>
                  <a:srgbClr val="FF0000"/>
                </a:solidFill>
                <a:latin typeface="Calibri"/>
                <a:ea typeface="Calibri"/>
                <a:cs typeface="Calibri"/>
                <a:sym typeface="Calibri"/>
              </a:rPr>
              <a:t>representative</a:t>
            </a:r>
            <a:r>
              <a:rPr lang="en" sz="1000">
                <a:solidFill>
                  <a:schemeClr val="dk1"/>
                </a:solidFill>
                <a:latin typeface="Calibri"/>
                <a:ea typeface="Calibri"/>
                <a:cs typeface="Calibri"/>
                <a:sym typeface="Calibri"/>
              </a:rPr>
              <a:t> one. And the reason we do this is to reduce the number of features. And the reason why we want to reduce the number of features is to reduce the model </a:t>
            </a:r>
            <a:r>
              <a:rPr lang="en" sz="1000">
                <a:solidFill>
                  <a:srgbClr val="FF0000"/>
                </a:solidFill>
                <a:latin typeface="Calibri"/>
                <a:ea typeface="Calibri"/>
                <a:cs typeface="Calibri"/>
                <a:sym typeface="Calibri"/>
              </a:rPr>
              <a:t>complexity</a:t>
            </a:r>
            <a:r>
              <a:rPr lang="en" sz="1000">
                <a:solidFill>
                  <a:schemeClr val="dk1"/>
                </a:solidFill>
                <a:latin typeface="Calibri"/>
                <a:ea typeface="Calibri"/>
                <a:cs typeface="Calibri"/>
                <a:sym typeface="Calibri"/>
              </a:rPr>
              <a:t> while still retaining the underlying relationships between the features and the outcome. The outcome in this case is the housing sales price. Here we have two examples. The first one is we combined the garage area, first floor area, second floor area, basement floor area and the </a:t>
            </a:r>
            <a:r>
              <a:rPr lang="en" sz="1000">
                <a:solidFill>
                  <a:srgbClr val="FF0000"/>
                </a:solidFill>
                <a:latin typeface="Calibri"/>
                <a:ea typeface="Calibri"/>
                <a:cs typeface="Calibri"/>
                <a:sym typeface="Calibri"/>
              </a:rPr>
              <a:t>masonry</a:t>
            </a:r>
            <a:r>
              <a:rPr lang="en" sz="1000">
                <a:solidFill>
                  <a:schemeClr val="dk1"/>
                </a:solidFill>
                <a:latin typeface="Calibri"/>
                <a:ea typeface="Calibri"/>
                <a:cs typeface="Calibri"/>
                <a:sym typeface="Calibri"/>
              </a:rPr>
              <a:t> area into the total house area. And the second example is where we combine the basement and above grade number of bathrooms into a single feature that represents the total number of bathrooms.</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3759755d2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f3759755d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The next step for feature engineering is to introduce new features from existing data. Here, we created the new feature, the age of the house and we create this by subtracting the year which the house is built and the year where the house is sold.</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3759755d2_8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3759755d2_8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This is another example of creating a new feature by collapsing the existing groups into a single ordinal column. Originally in the dataset, neighborhood is recorded as a nominal feature. However, further insights can be drawn base on the graph shown below. In this graph, the y-axis is the sale price and the x-axis is the neighborhood. We can see that there seems to be an increasing pattern as we transit from the Meadow neighborhood to the Stonebrook neighborhood. Therefore, we decided to </a:t>
            </a:r>
            <a:r>
              <a:rPr lang="en" sz="1000">
                <a:solidFill>
                  <a:srgbClr val="FF0000"/>
                </a:solidFill>
                <a:latin typeface="Calibri"/>
                <a:ea typeface="Calibri"/>
                <a:cs typeface="Calibri"/>
                <a:sym typeface="Calibri"/>
              </a:rPr>
              <a:t>ordinalise</a:t>
            </a:r>
            <a:r>
              <a:rPr lang="en" sz="1000">
                <a:solidFill>
                  <a:schemeClr val="dk1"/>
                </a:solidFill>
                <a:latin typeface="Calibri"/>
                <a:ea typeface="Calibri"/>
                <a:cs typeface="Calibri"/>
                <a:sym typeface="Calibri"/>
              </a:rPr>
              <a:t> the neighborhood into a new feature called neighborhood ranking. We do this, so that our model later can capture this relationship between the price and neighborhood ranking.</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1200"/>
              </a:spcAft>
              <a:buNone/>
            </a:pPr>
            <a:endParaRPr sz="920" b="1">
              <a:solidFill>
                <a:srgbClr val="1D1C1D"/>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62d099c30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62d099c30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Now we move on to feature selection. This involves removing features that have dominant values or features that have poor correlations with Sales Price or features that are correlated to each other.</a:t>
            </a:r>
            <a:endParaRPr sz="1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3759755d2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f3759755d2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latin typeface="Calibri"/>
                <a:ea typeface="Calibri"/>
                <a:cs typeface="Calibri"/>
                <a:sym typeface="Calibri"/>
              </a:rPr>
              <a:t>This slide shows how feature selection is conducted for continuous features. We identified the continuous variables that lacks variation and how we define the lack of variation is the presence of dominant values like the feature examples shown here. For each of this feature shown in the histogram, they are dominated by single value. We set the threshold to be 85%, so any features which is 85% dominated by a single value, we will do a correlation analysis with the sales price, and if the correlation is weak, which is usually the case, we will drop them.</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91592ff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91592ff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3759755d2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3759755d2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3759755d2_8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3759755d2_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latin typeface="Calibri"/>
                <a:ea typeface="Calibri"/>
                <a:cs typeface="Calibri"/>
                <a:sym typeface="Calibri"/>
              </a:rPr>
              <a:t>Next, we conduct correlation for the features and sales price. Here we are looking at two things. First, is the intercorrelation of the features. When two features are correlated and sent for modelling, it will result in a multi-collinearity issue. his heat map shows the correlation for the features and the circle shows that high correlation has been detected.  So we removed one of those two features. The other thing we want to look at are features that are poorly correlated with sales price and this is indicated by the two purple circles. Their value is very low, like 0.0-something. So we want to remove them because since they are poorly correlated with housing price, they are poor predictors for housing and they have little meaning when modelling except making it more complex.</a:t>
            </a:r>
            <a:endParaRPr sz="1000">
              <a:solidFill>
                <a:schemeClr val="dk1"/>
              </a:solidFill>
              <a:latin typeface="Calibri"/>
              <a:ea typeface="Calibri"/>
              <a:cs typeface="Calibri"/>
              <a:sym typeface="Calibri"/>
            </a:endParaRPr>
          </a:p>
          <a:p>
            <a:pPr marL="0" lvl="0" indent="0" algn="l" rtl="0">
              <a:spcBef>
                <a:spcPts val="0"/>
              </a:spcBef>
              <a:spcAft>
                <a:spcPts val="1200"/>
              </a:spcAft>
              <a:buNone/>
            </a:pPr>
            <a:endParaRPr sz="920" b="1">
              <a:solidFill>
                <a:srgbClr val="1D1C1D"/>
              </a:solidFill>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3759755d2_1_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3759755d2_1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3759755d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f3759755d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What is CV - Cross validation. Randomly picking the values and placing them in buckets in order to test the reliability of each of the models used.</a:t>
            </a:r>
            <a:endParaRPr/>
          </a:p>
          <a:p>
            <a:pPr marL="914400" lvl="1" indent="-298450" algn="l" rtl="0">
              <a:spcBef>
                <a:spcPts val="0"/>
              </a:spcBef>
              <a:spcAft>
                <a:spcPts val="0"/>
              </a:spcAft>
              <a:buSzPts val="1100"/>
              <a:buChar char="○"/>
            </a:pPr>
            <a:r>
              <a:rPr lang="en"/>
              <a:t>These are the scores associated with running cross validation on each of our models used.</a:t>
            </a:r>
            <a:endParaRPr/>
          </a:p>
          <a:p>
            <a:pPr marL="1371600" lvl="2" indent="-298450" algn="l" rtl="0">
              <a:spcBef>
                <a:spcPts val="0"/>
              </a:spcBef>
              <a:spcAft>
                <a:spcPts val="0"/>
              </a:spcAft>
              <a:buSzPts val="1100"/>
              <a:buChar char="■"/>
            </a:pPr>
            <a:r>
              <a:rPr lang="en"/>
              <a:t>The higher the score the more reliable the model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3759755d2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3759755d2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61e355f69_9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61e355f69_9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02124"/>
                </a:solidFill>
                <a:highlight>
                  <a:srgbClr val="FFFFFF"/>
                </a:highlight>
              </a:rPr>
              <a:t>Here, α (alpha) is the </a:t>
            </a:r>
            <a:r>
              <a:rPr lang="en" sz="1050" b="1">
                <a:solidFill>
                  <a:srgbClr val="202124"/>
                </a:solidFill>
                <a:highlight>
                  <a:srgbClr val="FFFFFF"/>
                </a:highlight>
              </a:rPr>
              <a:t>parameter which balances the amount of emphasis given to minimizing RSS vs minimizing sum of square of coefficients</a:t>
            </a:r>
            <a:endParaRPr sz="1050" b="1">
              <a:solidFill>
                <a:srgbClr val="202124"/>
              </a:solidFill>
              <a:highlight>
                <a:srgbClr val="FFFFFF"/>
              </a:highlight>
            </a:endParaRPr>
          </a:p>
          <a:p>
            <a:pPr marL="0" lvl="0" indent="0" algn="l" rtl="0">
              <a:spcBef>
                <a:spcPts val="0"/>
              </a:spcBef>
              <a:spcAft>
                <a:spcPts val="0"/>
              </a:spcAft>
              <a:buNone/>
            </a:pPr>
            <a:endParaRPr sz="1050" b="1">
              <a:solidFill>
                <a:srgbClr val="202124"/>
              </a:solidFill>
              <a:highlight>
                <a:srgbClr val="FFFFFF"/>
              </a:highlight>
            </a:endParaRPr>
          </a:p>
          <a:p>
            <a:pPr marL="0" lvl="0" indent="0" algn="l" rtl="0">
              <a:spcBef>
                <a:spcPts val="0"/>
              </a:spcBef>
              <a:spcAft>
                <a:spcPts val="0"/>
              </a:spcAft>
              <a:buNone/>
            </a:pPr>
            <a:endParaRPr sz="1050" b="1">
              <a:solidFill>
                <a:srgbClr val="202124"/>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f61e355f69_9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f61e355f69_9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61e355f69_9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61e355f69_9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62d099c30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62d099c3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in our model is to reduce this residual distance to 0 as much as possible.</a:t>
            </a:r>
            <a:endParaRPr/>
          </a:p>
          <a:p>
            <a:pPr marL="0" lvl="0" indent="0" algn="l" rtl="0">
              <a:spcBef>
                <a:spcPts val="0"/>
              </a:spcBef>
              <a:spcAft>
                <a:spcPts val="0"/>
              </a:spcAft>
              <a:buNone/>
            </a:pPr>
            <a:endParaRPr/>
          </a:p>
          <a:p>
            <a:pPr marL="0" lvl="0" indent="0" algn="l" rtl="0">
              <a:spcBef>
                <a:spcPts val="0"/>
              </a:spcBef>
              <a:spcAft>
                <a:spcPts val="0"/>
              </a:spcAft>
              <a:buNone/>
            </a:pPr>
            <a:r>
              <a:rPr lang="en"/>
              <a:t>This shows the train set is robust and is able to give a very good fit to the actual datasets.</a:t>
            </a:r>
            <a:endParaRPr/>
          </a:p>
          <a:p>
            <a:pPr marL="0" lvl="0" indent="0" algn="l" rtl="0">
              <a:spcBef>
                <a:spcPts val="0"/>
              </a:spcBef>
              <a:spcAft>
                <a:spcPts val="0"/>
              </a:spcAft>
              <a:buNone/>
            </a:pPr>
            <a:r>
              <a:rPr lang="en"/>
              <a:t>You can see the 2 outliers which did not really predict well. </a:t>
            </a:r>
            <a:endParaRPr/>
          </a:p>
          <a:p>
            <a:pPr marL="0" lvl="0" indent="0" algn="l" rtl="0">
              <a:spcBef>
                <a:spcPts val="0"/>
              </a:spcBef>
              <a:spcAft>
                <a:spcPts val="0"/>
              </a:spcAft>
              <a:buNone/>
            </a:pPr>
            <a:r>
              <a:rPr lang="en"/>
              <a:t>As we all know, the nature of the property market is such that the super rich will be staying in very expensive homes.</a:t>
            </a:r>
            <a:endParaRPr/>
          </a:p>
          <a:p>
            <a:pPr marL="0" lvl="0" indent="0" algn="l" rtl="0">
              <a:spcBef>
                <a:spcPts val="0"/>
              </a:spcBef>
              <a:spcAft>
                <a:spcPts val="0"/>
              </a:spcAft>
              <a:buNone/>
            </a:pPr>
            <a:r>
              <a:rPr lang="en"/>
              <a:t>However we kept the outliers to reflect the most realistic data as much as possible.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62d099c30_6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62d099c30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test set…..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As a sales agent, when using our model, we will of course tailor to your needs and ensure the model is improved to cater to your area of expertise.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example, if you are evaluating homes in the average priced neighborhood, you will be assured that our model takes that into account, and such outliers will be taken into account.</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91592ff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91592ff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292929"/>
                </a:solidFill>
                <a:highlight>
                  <a:srgbClr val="FFFFFF"/>
                </a:highlight>
                <a:latin typeface="Georgia"/>
                <a:ea typeface="Georgia"/>
                <a:cs typeface="Georgia"/>
                <a:sym typeface="Georgia"/>
              </a:rPr>
              <a:t>Buyers, sellers and real estate professionals tend to focus too much on price per square foot (or meter) instead </a:t>
            </a:r>
            <a:endParaRPr sz="2000">
              <a:solidFill>
                <a:srgbClr val="695D46"/>
              </a:solidFill>
              <a:latin typeface="Open Sans"/>
              <a:ea typeface="Open Sans"/>
              <a:cs typeface="Open Sans"/>
              <a:sym typeface="Open Sans"/>
            </a:endParaRPr>
          </a:p>
          <a:p>
            <a:pPr marL="0" lvl="0" indent="0" algn="l" rtl="0">
              <a:lnSpc>
                <a:spcPct val="115000"/>
              </a:lnSpc>
              <a:spcBef>
                <a:spcPts val="1200"/>
              </a:spcBef>
              <a:spcAft>
                <a:spcPts val="1200"/>
              </a:spcAft>
              <a:buClr>
                <a:schemeClr val="dk1"/>
              </a:buClr>
              <a:buSzPts val="1100"/>
              <a:buFont typeface="Arial"/>
              <a:buNone/>
            </a:pPr>
            <a:r>
              <a:rPr lang="en" sz="2000">
                <a:solidFill>
                  <a:srgbClr val="695D46"/>
                </a:solidFill>
                <a:latin typeface="Open Sans"/>
                <a:ea typeface="Open Sans"/>
                <a:cs typeface="Open Sans"/>
                <a:sym typeface="Open Sans"/>
              </a:rPr>
              <a:t>We intend to build a model which can effectively predict housing sale prices. We further intend to identify features that contribute to changes in housing prices so as to equip real estate agents with the knowledge to better advise their clients and improve their sales margin</a:t>
            </a:r>
            <a:endParaRPr sz="2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f3759755d2_6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f3759755d2_6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our model doesnt stop there, we have plans to further improve it beyond its original state, and in fact we have done many iterations to give you the best possible result. 2 of these improvements are mentioned:</a:t>
            </a:r>
            <a:endParaRPr/>
          </a:p>
          <a:p>
            <a:pPr marL="457200" lvl="0" indent="-298450" algn="l" rtl="0">
              <a:spcBef>
                <a:spcPts val="0"/>
              </a:spcBef>
              <a:spcAft>
                <a:spcPts val="0"/>
              </a:spcAft>
              <a:buSzPts val="1100"/>
              <a:buChar char="-"/>
            </a:pPr>
            <a:r>
              <a:rPr lang="en"/>
              <a:t>We tuned the hyperparameter to achieve the best model possible.</a:t>
            </a:r>
            <a:endParaRPr/>
          </a:p>
          <a:p>
            <a:pPr marL="457200" lvl="0" indent="-298450" algn="l" rtl="0">
              <a:spcBef>
                <a:spcPts val="0"/>
              </a:spcBef>
              <a:spcAft>
                <a:spcPts val="0"/>
              </a:spcAft>
              <a:buSzPts val="1100"/>
              <a:buChar char="-"/>
            </a:pPr>
            <a:r>
              <a:rPr lang="en"/>
              <a:t>We adjusted features that did not look properly distributed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f3759755d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f3759755d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202124"/>
                </a:solidFill>
                <a:highlight>
                  <a:srgbClr val="FFFFFF"/>
                </a:highlight>
              </a:rPr>
              <a:t>What is alpha tuning?</a:t>
            </a:r>
            <a:endParaRPr sz="1050" b="1">
              <a:solidFill>
                <a:srgbClr val="202124"/>
              </a:solidFill>
              <a:highlight>
                <a:srgbClr val="FFFFFF"/>
              </a:highlight>
            </a:endParaRPr>
          </a:p>
          <a:p>
            <a:pPr marL="457200" lvl="0" indent="-295275" algn="l" rtl="0">
              <a:spcBef>
                <a:spcPts val="0"/>
              </a:spcBef>
              <a:spcAft>
                <a:spcPts val="0"/>
              </a:spcAft>
              <a:buClr>
                <a:srgbClr val="202124"/>
              </a:buClr>
              <a:buSzPts val="1050"/>
              <a:buChar char="-"/>
            </a:pPr>
            <a:r>
              <a:rPr lang="en" sz="1050" b="1">
                <a:solidFill>
                  <a:srgbClr val="202124"/>
                </a:solidFill>
                <a:highlight>
                  <a:srgbClr val="FFFFFF"/>
                </a:highlight>
              </a:rPr>
              <a:t>It is a model parameter which penalizes how much a feature can impact price.</a:t>
            </a:r>
            <a:endParaRPr sz="1050" b="1">
              <a:solidFill>
                <a:srgbClr val="202124"/>
              </a:solidFill>
              <a:highlight>
                <a:srgbClr val="FFFFFF"/>
              </a:highlight>
            </a:endParaRPr>
          </a:p>
          <a:p>
            <a:pPr marL="457200" lvl="0" indent="-295275" algn="l" rtl="0">
              <a:spcBef>
                <a:spcPts val="0"/>
              </a:spcBef>
              <a:spcAft>
                <a:spcPts val="0"/>
              </a:spcAft>
              <a:buClr>
                <a:srgbClr val="202124"/>
              </a:buClr>
              <a:buSzPts val="1050"/>
              <a:buChar char="-"/>
            </a:pPr>
            <a:r>
              <a:rPr lang="en" sz="1050" b="1">
                <a:solidFill>
                  <a:srgbClr val="202124"/>
                </a:solidFill>
                <a:highlight>
                  <a:srgbClr val="FFFFFF"/>
                </a:highlight>
              </a:rPr>
              <a:t>E.g. let’s say a feature of a house maybe “the size of swimming pool” over-estimates the Saleprice of that house, by tuning the alpha appropriately, we reduce the impact that the swimmingpool size have on the house.</a:t>
            </a:r>
            <a:endParaRPr sz="1050" b="1">
              <a:solidFill>
                <a:srgbClr val="202124"/>
              </a:solidFill>
              <a:highlight>
                <a:srgbClr val="FFFFFF"/>
              </a:highlight>
            </a:endParaRPr>
          </a:p>
          <a:p>
            <a:pPr marL="457200" lvl="0" indent="-295275" algn="l" rtl="0">
              <a:spcBef>
                <a:spcPts val="0"/>
              </a:spcBef>
              <a:spcAft>
                <a:spcPts val="0"/>
              </a:spcAft>
              <a:buClr>
                <a:srgbClr val="202124"/>
              </a:buClr>
              <a:buSzPts val="1050"/>
              <a:buChar char="-"/>
            </a:pPr>
            <a:r>
              <a:rPr lang="en" sz="1050" b="1">
                <a:solidFill>
                  <a:srgbClr val="202124"/>
                </a:solidFill>
                <a:highlight>
                  <a:srgbClr val="FFFFFF"/>
                </a:highlight>
              </a:rPr>
              <a:t>So now the swimming pool impacts the price of house more realistically. </a:t>
            </a:r>
            <a:endParaRPr sz="1050" b="1">
              <a:solidFill>
                <a:srgbClr val="202124"/>
              </a:solidFill>
              <a:highlight>
                <a:srgbClr val="FFFFFF"/>
              </a:highlight>
            </a:endParaRPr>
          </a:p>
          <a:p>
            <a:pPr marL="457200" lvl="0" indent="-295275" algn="l" rtl="0">
              <a:spcBef>
                <a:spcPts val="0"/>
              </a:spcBef>
              <a:spcAft>
                <a:spcPts val="0"/>
              </a:spcAft>
              <a:buClr>
                <a:srgbClr val="202124"/>
              </a:buClr>
              <a:buSzPts val="1050"/>
              <a:buChar char="-"/>
            </a:pPr>
            <a:r>
              <a:rPr lang="en" sz="1050" b="1">
                <a:solidFill>
                  <a:srgbClr val="202124"/>
                </a:solidFill>
                <a:highlight>
                  <a:srgbClr val="FFFFFF"/>
                </a:highlight>
              </a:rPr>
              <a:t>So you will be guaranteed that our model gives a fair price prediction based on multiple features of the house, and not 1 dominating feature. In fact we have up to 38 specific features of the house which our model utilizes</a:t>
            </a:r>
            <a:endParaRPr sz="1050" b="1">
              <a:solidFill>
                <a:srgbClr val="202124"/>
              </a:solidFill>
              <a:highlight>
                <a:srgbClr val="FFFFFF"/>
              </a:highlight>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Regularization is used to find the sweet spot between underfitting and overfitting models.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As a result it is used to minimise bias and variance in models.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Goal of regularization models is to tune the model coefficients in such a way that you will get more stable model coefficients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Alpha is a parameter to tune the model or a param that informs model how aggressively you want to penalize for your coefficents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The higher the alpha, the lower the coefficents (which may not always result in a better model)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There are two key regularization techniques, each of them aiming at decreasing the size of the coefficients: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Ridge Regression, which penalizes sum of squared coefficients (L2 penalty).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Lasso Regression, which penalizes the sum of absolute values of the coefficients (L1 penalty).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Lasso Regression is more aggressive in reducing coefficients to zero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As such Lasso can be used as a feature selector as well.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For example, before running a target model, you can run lasso regression and remove features with coefficent=0 and then run the target model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sz="1050" b="1">
              <a:solidFill>
                <a:srgbClr val="202124"/>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62ced89b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62ced89b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looked into areas where there may be skewness in the distribution. Why dont we want skewness? </a:t>
            </a:r>
            <a:endParaRPr/>
          </a:p>
          <a:p>
            <a:pPr marL="0" lvl="0" indent="0" algn="l" rtl="0">
              <a:spcBef>
                <a:spcPts val="0"/>
              </a:spcBef>
              <a:spcAft>
                <a:spcPts val="0"/>
              </a:spcAft>
              <a:buNone/>
            </a:pPr>
            <a:r>
              <a:rPr lang="en"/>
              <a:t>We want to achieve normal distribution as far as possible, as this will help to improve linearity between house features and the price of the house, and in turn gives our model a more reliable predictor to housing sale price in Ames.</a:t>
            </a:r>
            <a:endParaRPr/>
          </a:p>
          <a:p>
            <a:pPr marL="0" lvl="0" indent="0" algn="l" rtl="0">
              <a:spcBef>
                <a:spcPts val="0"/>
              </a:spcBef>
              <a:spcAft>
                <a:spcPts val="0"/>
              </a:spcAft>
              <a:buNone/>
            </a:pPr>
            <a:endParaRPr/>
          </a:p>
          <a:p>
            <a:pPr marL="0" lvl="0" indent="0" algn="l" rtl="0">
              <a:spcBef>
                <a:spcPts val="0"/>
              </a:spcBef>
              <a:spcAft>
                <a:spcPts val="0"/>
              </a:spcAft>
              <a:buNone/>
            </a:pPr>
            <a:r>
              <a:rPr lang="en"/>
              <a:t>As such we apply log transformation and the model did show improvement in the various metrics. </a:t>
            </a:r>
            <a:endParaRPr/>
          </a:p>
          <a:p>
            <a:pPr marL="0" lvl="0" indent="0" algn="l" rtl="0">
              <a:spcBef>
                <a:spcPts val="0"/>
              </a:spcBef>
              <a:spcAft>
                <a:spcPts val="0"/>
              </a:spcAft>
              <a:buNone/>
            </a:pPr>
            <a:r>
              <a:rPr lang="en"/>
              <a:t>So our model improves after log transforming.</a:t>
            </a:r>
            <a:endParaRPr/>
          </a:p>
          <a:p>
            <a:pPr marL="0" lvl="0" indent="0" algn="l" rtl="0">
              <a:spcBef>
                <a:spcPts val="0"/>
              </a:spcBef>
              <a:spcAft>
                <a:spcPts val="0"/>
              </a:spcAft>
              <a:buNone/>
            </a:pPr>
            <a:endParaRPr/>
          </a:p>
          <a:p>
            <a:pPr marL="0" lvl="0" indent="0" algn="l" rtl="0">
              <a:spcBef>
                <a:spcPts val="0"/>
              </a:spcBef>
              <a:spcAft>
                <a:spcPts val="0"/>
              </a:spcAft>
              <a:buNone/>
            </a:pPr>
            <a:r>
              <a:rPr lang="en" sz="1600">
                <a:solidFill>
                  <a:srgbClr val="292929"/>
                </a:solidFill>
                <a:highlight>
                  <a:srgbClr val="FFFFFF"/>
                </a:highlight>
                <a:latin typeface="Georgia"/>
                <a:ea typeface="Georgia"/>
                <a:cs typeface="Georgia"/>
                <a:sym typeface="Georgia"/>
              </a:rPr>
              <a:t>. It improves linearity between our dependent and independent variables. It boosts validity of our statistical analyses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61e355f69_9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f61e355f69_9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So while our model is ready for you to use, we will assure you that there will be future improvements to this model, to keep in constantly in-line with changes in the regulations or property market in Ames. Some of the improvements we are looking at include the following:</a:t>
            </a:r>
            <a:endParaRPr>
              <a:solidFill>
                <a:schemeClr val="dk1"/>
              </a:solidFill>
              <a:latin typeface="Open Sans"/>
              <a:ea typeface="Open Sans"/>
              <a:cs typeface="Open Sans"/>
              <a:sym typeface="Open Sans"/>
            </a:endParaRPr>
          </a:p>
          <a:p>
            <a:pPr marL="45720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Include data on median income per household</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allows for a more targeted prediction for sales agent</a:t>
            </a:r>
            <a:endParaRPr>
              <a:solidFill>
                <a:schemeClr val="dk1"/>
              </a:solidFill>
              <a:latin typeface="Open Sans"/>
              <a:ea typeface="Open Sans"/>
              <a:cs typeface="Open Sans"/>
              <a:sym typeface="Open Sans"/>
            </a:endParaRPr>
          </a:p>
          <a:p>
            <a:pPr marL="91440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Include data on average age per household</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there might be differences in how young/old people renovate their homes and these may impact its valuation on buyers.</a:t>
            </a:r>
            <a:endParaRPr>
              <a:solidFill>
                <a:schemeClr val="dk1"/>
              </a:solidFill>
              <a:latin typeface="Open Sans"/>
              <a:ea typeface="Open Sans"/>
              <a:cs typeface="Open Sans"/>
              <a:sym typeface="Open Sans"/>
            </a:endParaRPr>
          </a:p>
          <a:p>
            <a:pPr marL="91440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Further feature selection technique such as variance thresholding which removes features with low variance more systematically, as more data are input in the future</a:t>
            </a:r>
            <a:endParaRPr>
              <a:solidFill>
                <a:schemeClr val="dk1"/>
              </a:solidFill>
              <a:latin typeface="Open Sans"/>
              <a:ea typeface="Open Sans"/>
              <a:cs typeface="Open Sans"/>
              <a:sym typeface="Open Sans"/>
            </a:endParaRPr>
          </a:p>
          <a:p>
            <a:pPr marL="914400" lvl="1"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For example if there is a certain regulation in place that requires all homes in Ames to have a certain type of solar panel roof, then this feature can be systematically removed from our model.</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61e355f69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f61e355f6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Why location matters? Physical location means how accessible it is. Whether its accessible by public transport or by car. </a:t>
            </a:r>
            <a:endParaRPr/>
          </a:p>
          <a:p>
            <a:pPr marL="457200" lvl="0" indent="0" algn="l" rtl="0">
              <a:spcBef>
                <a:spcPts val="0"/>
              </a:spcBef>
              <a:spcAft>
                <a:spcPts val="0"/>
              </a:spcAft>
              <a:buNone/>
            </a:pPr>
            <a:r>
              <a:rPr lang="en"/>
              <a:t>Amenities, nearby parks schools shops will lead to more desirable location</a:t>
            </a:r>
            <a:endParaRPr/>
          </a:p>
          <a:p>
            <a:pPr marL="457200" lvl="0" indent="0" algn="l" rtl="0">
              <a:spcBef>
                <a:spcPts val="0"/>
              </a:spcBef>
              <a:spcAft>
                <a:spcPts val="0"/>
              </a:spcAft>
              <a:buNone/>
            </a:pPr>
            <a:endParaRPr/>
          </a:p>
          <a:p>
            <a:pPr marL="457200" lvl="0" indent="-298450" algn="l" rtl="0">
              <a:spcBef>
                <a:spcPts val="0"/>
              </a:spcBef>
              <a:spcAft>
                <a:spcPts val="0"/>
              </a:spcAft>
              <a:buSzPts val="1100"/>
              <a:buAutoNum type="arabicParenR"/>
            </a:pPr>
            <a:r>
              <a:rPr lang="en"/>
              <a:t>Size of the house. Eg one storey, two storey, how many bedrooms</a:t>
            </a:r>
            <a:endParaRPr/>
          </a:p>
          <a:p>
            <a:pPr marL="457200" lvl="0" indent="0" algn="l" rtl="0">
              <a:spcBef>
                <a:spcPts val="0"/>
              </a:spcBef>
              <a:spcAft>
                <a:spcPts val="0"/>
              </a:spcAft>
              <a:buNone/>
            </a:pPr>
            <a:r>
              <a:rPr lang="en"/>
              <a:t>Condition of the house, isit rundown, recently renovated,</a:t>
            </a:r>
            <a:endParaRPr/>
          </a:p>
          <a:p>
            <a:pPr marL="457200" lvl="0" indent="0" algn="l" rtl="0">
              <a:spcBef>
                <a:spcPts val="0"/>
              </a:spcBef>
              <a:spcAft>
                <a:spcPts val="0"/>
              </a:spcAft>
              <a:buNone/>
            </a:pPr>
            <a:r>
              <a:rPr lang="en"/>
              <a:t>Appearance, appealing design, </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298450" algn="l" rtl="0">
              <a:spcBef>
                <a:spcPts val="0"/>
              </a:spcBef>
              <a:spcAft>
                <a:spcPts val="0"/>
              </a:spcAft>
              <a:buSzPts val="1100"/>
              <a:buAutoNum type="arabicParenR"/>
            </a:pPr>
            <a:r>
              <a:rPr lang="en"/>
              <a:t>Price, money talks, higher price, higher profit margins for seller eg. 1%</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f3759755d2_8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f3759755d2_8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each feature has an impact on the price point.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f3759755d2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f3759755d2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Fireplaces, might be difficult to maintain, underuse. Costly, fire safety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f62d099c30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f62d099c30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Prefer those units with no garage, top units have no garage</a:t>
            </a:r>
            <a:endParaRPr/>
          </a:p>
          <a:p>
            <a:pPr marL="457200" lvl="0" indent="-298450" algn="l" rtl="0">
              <a:spcBef>
                <a:spcPts val="0"/>
              </a:spcBef>
              <a:spcAft>
                <a:spcPts val="0"/>
              </a:spcAft>
              <a:buSzPts val="1100"/>
              <a:buAutoNum type="arabicParenR"/>
            </a:pPr>
            <a:r>
              <a:rPr lang="en"/>
              <a:t>Duplex units are not preferred, due to two units near each other eg noise, proximity, living spaces. Townhouses are more preferred</a:t>
            </a:r>
            <a:endParaRPr/>
          </a:p>
          <a:p>
            <a:pPr marL="457200" lvl="0" indent="-298450" algn="l" rtl="0">
              <a:spcBef>
                <a:spcPts val="0"/>
              </a:spcBef>
              <a:spcAft>
                <a:spcPts val="0"/>
              </a:spcAft>
              <a:buSzPts val="1100"/>
              <a:buAutoNum type="arabicParenR"/>
            </a:pPr>
            <a:r>
              <a:rPr lang="en"/>
              <a:t>Basement exposure </a:t>
            </a:r>
            <a:r>
              <a:rPr lang="en" sz="900">
                <a:solidFill>
                  <a:srgbClr val="202124"/>
                </a:solidFill>
                <a:highlight>
                  <a:srgbClr val="FFFFFF"/>
                </a:highlight>
                <a:latin typeface="Roboto Mono"/>
                <a:ea typeface="Roboto Mono"/>
                <a:cs typeface="Roboto Mono"/>
                <a:sym typeface="Roboto Mono"/>
              </a:rPr>
              <a:t>Refers to walkout or garden level walls, more is better, </a:t>
            </a:r>
            <a:endParaRPr sz="900">
              <a:solidFill>
                <a:srgbClr val="202124"/>
              </a:solidFill>
              <a:highlight>
                <a:srgbClr val="FFFFFF"/>
              </a:highlight>
              <a:latin typeface="Roboto Mono"/>
              <a:ea typeface="Roboto Mono"/>
              <a:cs typeface="Roboto Mono"/>
              <a:sym typeface="Roboto Mono"/>
            </a:endParaRPr>
          </a:p>
          <a:p>
            <a:pPr marL="457200" lvl="0" indent="-285750" algn="l" rtl="0">
              <a:spcBef>
                <a:spcPts val="0"/>
              </a:spcBef>
              <a:spcAft>
                <a:spcPts val="0"/>
              </a:spcAft>
              <a:buClr>
                <a:srgbClr val="202124"/>
              </a:buClr>
              <a:buSzPts val="900"/>
              <a:buFont typeface="Roboto Mono"/>
              <a:buAutoNum type="arabicParenR"/>
            </a:pPr>
            <a:r>
              <a:rPr lang="en" sz="900">
                <a:solidFill>
                  <a:srgbClr val="202124"/>
                </a:solidFill>
                <a:highlight>
                  <a:srgbClr val="FFFFFF"/>
                </a:highlight>
                <a:latin typeface="Roboto Mono"/>
                <a:ea typeface="Roboto Mono"/>
                <a:cs typeface="Roboto Mono"/>
                <a:sym typeface="Roboto Mono"/>
              </a:rPr>
              <a:t>Hardboard, poor qualities, due to installation, dry rot. Degrade and not durable/ stucco highly absorbent material. Water causes rot, mold</a:t>
            </a:r>
            <a:endParaRPr sz="900">
              <a:solidFill>
                <a:srgbClr val="202124"/>
              </a:solidFill>
              <a:highlight>
                <a:srgbClr val="FFFFFF"/>
              </a:highlight>
              <a:latin typeface="Roboto Mono"/>
              <a:ea typeface="Roboto Mono"/>
              <a:cs typeface="Roboto Mono"/>
              <a:sym typeface="Roboto Mono"/>
            </a:endParaRPr>
          </a:p>
          <a:p>
            <a:pPr marL="457200" lvl="0" indent="-285750" algn="l" rtl="0">
              <a:spcBef>
                <a:spcPts val="0"/>
              </a:spcBef>
              <a:spcAft>
                <a:spcPts val="0"/>
              </a:spcAft>
              <a:buClr>
                <a:srgbClr val="202124"/>
              </a:buClr>
              <a:buSzPts val="900"/>
              <a:buFont typeface="Roboto Mono"/>
              <a:buAutoNum type="arabicParenR"/>
            </a:pPr>
            <a:r>
              <a:rPr lang="en" sz="900">
                <a:solidFill>
                  <a:srgbClr val="202124"/>
                </a:solidFill>
                <a:highlight>
                  <a:srgbClr val="FFFFFF"/>
                </a:highlight>
                <a:latin typeface="Roboto Mono"/>
                <a:ea typeface="Roboto Mono"/>
                <a:cs typeface="Roboto Mono"/>
                <a:sym typeface="Roboto Mono"/>
              </a:rPr>
              <a:t>Unfinished garage are not preferred</a:t>
            </a:r>
            <a:endParaRPr sz="900">
              <a:solidFill>
                <a:srgbClr val="202124"/>
              </a:solidFill>
              <a:highlight>
                <a:srgbClr val="FFFFFF"/>
              </a:highlight>
              <a:latin typeface="Roboto Mono"/>
              <a:ea typeface="Roboto Mono"/>
              <a:cs typeface="Roboto Mono"/>
              <a:sym typeface="Roboto Mon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3759755d2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f3759755d2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Quality- straightforward, better quality cost more</a:t>
            </a:r>
            <a:endParaRPr/>
          </a:p>
          <a:p>
            <a:pPr marL="457200" lvl="0" indent="-298450" algn="l" rtl="0">
              <a:spcBef>
                <a:spcPts val="0"/>
              </a:spcBef>
              <a:spcAft>
                <a:spcPts val="0"/>
              </a:spcAft>
              <a:buSzPts val="1100"/>
              <a:buAutoNum type="arabicParenR"/>
            </a:pPr>
            <a:r>
              <a:rPr lang="en"/>
              <a:t>Neighborhood matters, location</a:t>
            </a:r>
            <a:endParaRPr/>
          </a:p>
          <a:p>
            <a:pPr marL="457200" lvl="0" indent="-298450" algn="l" rtl="0">
              <a:spcBef>
                <a:spcPts val="0"/>
              </a:spcBef>
              <a:spcAft>
                <a:spcPts val="0"/>
              </a:spcAft>
              <a:buSzPts val="1100"/>
              <a:buAutoNum type="arabicParenR"/>
            </a:pPr>
            <a:r>
              <a:rPr lang="en"/>
              <a:t>Lot area, bigger the size, more pricey it is</a:t>
            </a:r>
            <a:endParaRPr/>
          </a:p>
          <a:p>
            <a:pPr marL="457200" lvl="0" indent="-298450" algn="l" rtl="0">
              <a:spcBef>
                <a:spcPts val="0"/>
              </a:spcBef>
              <a:spcAft>
                <a:spcPts val="0"/>
              </a:spcAft>
              <a:buSzPts val="1100"/>
              <a:buAutoNum type="arabicParenR"/>
            </a:pPr>
            <a:r>
              <a:rPr lang="en" sz="900">
                <a:solidFill>
                  <a:srgbClr val="202124"/>
                </a:solidFill>
                <a:highlight>
                  <a:srgbClr val="FFFFFF"/>
                </a:highlight>
                <a:latin typeface="Roboto Mono"/>
                <a:ea typeface="Roboto Mono"/>
                <a:cs typeface="Roboto Mono"/>
                <a:sym typeface="Roboto Mono"/>
              </a:rPr>
              <a:t>BsmtExposure: Refers to walkout or garden level walls - good</a:t>
            </a:r>
            <a:endParaRPr sz="900">
              <a:solidFill>
                <a:srgbClr val="202124"/>
              </a:solidFill>
              <a:highlight>
                <a:srgbClr val="FFFFFF"/>
              </a:highlight>
              <a:latin typeface="Roboto Mono"/>
              <a:ea typeface="Roboto Mono"/>
              <a:cs typeface="Roboto Mono"/>
              <a:sym typeface="Roboto Mono"/>
            </a:endParaRPr>
          </a:p>
          <a:p>
            <a:pPr marL="457200" lvl="0" indent="-285750" algn="l" rtl="0">
              <a:spcBef>
                <a:spcPts val="0"/>
              </a:spcBef>
              <a:spcAft>
                <a:spcPts val="0"/>
              </a:spcAft>
              <a:buClr>
                <a:srgbClr val="202124"/>
              </a:buClr>
              <a:buSzPts val="900"/>
              <a:buFont typeface="Roboto Mono"/>
              <a:buAutoNum type="arabicParenR"/>
            </a:pPr>
            <a:r>
              <a:rPr lang="en" sz="900">
                <a:solidFill>
                  <a:srgbClr val="202124"/>
                </a:solidFill>
                <a:highlight>
                  <a:srgbClr val="FFFFFF"/>
                </a:highlight>
                <a:latin typeface="Roboto Mono"/>
                <a:ea typeface="Roboto Mono"/>
                <a:cs typeface="Roboto Mono"/>
                <a:sym typeface="Roboto Mono"/>
              </a:rPr>
              <a:t>Cement board and brickface, why this material?</a:t>
            </a:r>
            <a:endParaRPr sz="900">
              <a:solidFill>
                <a:srgbClr val="202124"/>
              </a:solidFill>
              <a:highlight>
                <a:srgbClr val="FFFFFF"/>
              </a:highlight>
              <a:latin typeface="Roboto Mono"/>
              <a:ea typeface="Roboto Mono"/>
              <a:cs typeface="Roboto Mono"/>
              <a:sym typeface="Roboto Mono"/>
            </a:endParaRPr>
          </a:p>
          <a:p>
            <a:pPr marL="457200" lvl="0" indent="-285750" algn="l" rtl="0">
              <a:spcBef>
                <a:spcPts val="0"/>
              </a:spcBef>
              <a:spcAft>
                <a:spcPts val="0"/>
              </a:spcAft>
              <a:buClr>
                <a:srgbClr val="202124"/>
              </a:buClr>
              <a:buSzPts val="900"/>
              <a:buFont typeface="Roboto Mono"/>
              <a:buAutoNum type="arabicParenR"/>
            </a:pPr>
            <a:r>
              <a:rPr lang="en" sz="900">
                <a:solidFill>
                  <a:srgbClr val="202124"/>
                </a:solidFill>
                <a:highlight>
                  <a:srgbClr val="FFFFFF"/>
                </a:highlight>
                <a:latin typeface="Roboto Mono"/>
                <a:ea typeface="Roboto Mono"/>
                <a:cs typeface="Roboto Mono"/>
                <a:sym typeface="Roboto Mono"/>
              </a:rPr>
              <a:t>Cul de sac why this configuration</a:t>
            </a:r>
            <a:endParaRPr sz="900">
              <a:solidFill>
                <a:srgbClr val="202124"/>
              </a:solidFill>
              <a:highlight>
                <a:srgbClr val="FFFFFF"/>
              </a:highlight>
              <a:latin typeface="Roboto Mono"/>
              <a:ea typeface="Roboto Mono"/>
              <a:cs typeface="Roboto Mono"/>
              <a:sym typeface="Roboto Mono"/>
            </a:endParaRPr>
          </a:p>
          <a:p>
            <a:pPr marL="457200" lvl="0" indent="-285750" algn="l" rtl="0">
              <a:spcBef>
                <a:spcPts val="0"/>
              </a:spcBef>
              <a:spcAft>
                <a:spcPts val="0"/>
              </a:spcAft>
              <a:buClr>
                <a:srgbClr val="202124"/>
              </a:buClr>
              <a:buSzPts val="900"/>
              <a:buFont typeface="Roboto Mono"/>
              <a:buAutoNum type="arabicParenR"/>
            </a:pPr>
            <a:r>
              <a:rPr lang="en" sz="900">
                <a:solidFill>
                  <a:srgbClr val="202124"/>
                </a:solidFill>
                <a:highlight>
                  <a:srgbClr val="FFFFFF"/>
                </a:highlight>
                <a:latin typeface="Roboto Mono"/>
                <a:ea typeface="Roboto Mono"/>
                <a:cs typeface="Roboto Mono"/>
                <a:sym typeface="Roboto Mono"/>
              </a:rPr>
              <a:t>Overall condition</a:t>
            </a:r>
            <a:endParaRPr sz="900">
              <a:solidFill>
                <a:srgbClr val="202124"/>
              </a:solidFill>
              <a:highlight>
                <a:srgbClr val="FFFFFF"/>
              </a:highlight>
              <a:latin typeface="Roboto Mono"/>
              <a:ea typeface="Roboto Mono"/>
              <a:cs typeface="Roboto Mono"/>
              <a:sym typeface="Roboto Mono"/>
            </a:endParaRPr>
          </a:p>
          <a:p>
            <a:pPr marL="457200" lvl="0" indent="-285750" algn="l" rtl="0">
              <a:spcBef>
                <a:spcPts val="0"/>
              </a:spcBef>
              <a:spcAft>
                <a:spcPts val="0"/>
              </a:spcAft>
              <a:buClr>
                <a:srgbClr val="202124"/>
              </a:buClr>
              <a:buSzPts val="900"/>
              <a:buFont typeface="Roboto Mono"/>
              <a:buAutoNum type="arabicParenR"/>
            </a:pPr>
            <a:r>
              <a:rPr lang="en" sz="900">
                <a:solidFill>
                  <a:srgbClr val="202124"/>
                </a:solidFill>
                <a:highlight>
                  <a:srgbClr val="FFFFFF"/>
                </a:highlight>
                <a:latin typeface="Roboto Mono"/>
                <a:ea typeface="Roboto Mono"/>
                <a:cs typeface="Roboto Mono"/>
                <a:sym typeface="Roboto Mono"/>
              </a:rPr>
              <a:t>Types of bathroom matters</a:t>
            </a:r>
            <a:endParaRPr sz="900">
              <a:solidFill>
                <a:srgbClr val="202124"/>
              </a:solidFill>
              <a:highlight>
                <a:srgbClr val="FFFFFF"/>
              </a:highlight>
              <a:latin typeface="Roboto Mono"/>
              <a:ea typeface="Roboto Mono"/>
              <a:cs typeface="Roboto Mono"/>
              <a:sym typeface="Roboto Mon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3759755d2_5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f3759755d2_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Cul de sac, dead end units. More privacy. Lesser traffic, lesser accidents, lesser crimes. Increses social, kids play area</a:t>
            </a:r>
            <a:endParaRPr/>
          </a:p>
          <a:p>
            <a:pPr marL="0" lvl="0" indent="0" algn="l" rtl="0">
              <a:spcBef>
                <a:spcPts val="0"/>
              </a:spcBef>
              <a:spcAft>
                <a:spcPts val="0"/>
              </a:spcAft>
              <a:buNone/>
            </a:pPr>
            <a:r>
              <a:rPr lang="en"/>
              <a:t>Bath, fully equipped bathrooms to be more desirable </a:t>
            </a:r>
            <a:endParaRPr/>
          </a:p>
          <a:p>
            <a:pPr marL="0" lvl="0" indent="0" algn="l" rtl="0">
              <a:spcBef>
                <a:spcPts val="0"/>
              </a:spcBef>
              <a:spcAft>
                <a:spcPts val="0"/>
              </a:spcAft>
              <a:buNone/>
            </a:pPr>
            <a:r>
              <a:rPr lang="en"/>
              <a:t>Cement, durable, brickface, bricks are expensive</a:t>
            </a:r>
            <a:endParaRPr/>
          </a:p>
          <a:p>
            <a:pPr marL="457200" lvl="0" indent="-298450" algn="l" rtl="0">
              <a:spcBef>
                <a:spcPts val="0"/>
              </a:spcBef>
              <a:spcAft>
                <a:spcPts val="0"/>
              </a:spcAft>
              <a:buClr>
                <a:schemeClr val="dk1"/>
              </a:buClr>
              <a:buSzPts val="1100"/>
              <a:buAutoNum type="arabicParenR"/>
            </a:pPr>
            <a:r>
              <a:rPr lang="en" sz="900">
                <a:solidFill>
                  <a:srgbClr val="202124"/>
                </a:solidFill>
                <a:highlight>
                  <a:srgbClr val="FFFFFF"/>
                </a:highlight>
                <a:latin typeface="Roboto Mono"/>
                <a:ea typeface="Roboto Mono"/>
                <a:cs typeface="Roboto Mono"/>
                <a:sym typeface="Roboto Mono"/>
              </a:rPr>
              <a:t>BsmtExposure: Refers to walkout or garden level walls - good</a:t>
            </a:r>
            <a:endParaRPr sz="900">
              <a:solidFill>
                <a:srgbClr val="202124"/>
              </a:solidFill>
              <a:highlight>
                <a:srgbClr val="FFFFFF"/>
              </a:highlight>
              <a:latin typeface="Roboto Mono"/>
              <a:ea typeface="Roboto Mono"/>
              <a:cs typeface="Roboto Mono"/>
              <a:sym typeface="Roboto Mono"/>
            </a:endParaRPr>
          </a:p>
          <a:p>
            <a:pPr marL="0" lvl="0" indent="0" algn="l" rtl="0">
              <a:spcBef>
                <a:spcPts val="0"/>
              </a:spcBef>
              <a:spcAft>
                <a:spcPts val="0"/>
              </a:spcAft>
              <a:buNone/>
            </a:pPr>
            <a:r>
              <a:rPr lang="en" sz="900">
                <a:solidFill>
                  <a:srgbClr val="202124"/>
                </a:solidFill>
                <a:highlight>
                  <a:srgbClr val="FFFFFF"/>
                </a:highlight>
                <a:latin typeface="Roboto Mono"/>
                <a:ea typeface="Roboto Mono"/>
                <a:cs typeface="Roboto Mono"/>
                <a:sym typeface="Roboto Mono"/>
              </a:rPr>
              <a:t>No garage</a:t>
            </a:r>
            <a:endParaRPr sz="900">
              <a:solidFill>
                <a:srgbClr val="202124"/>
              </a:solidFill>
              <a:highlight>
                <a:srgbClr val="FFFFFF"/>
              </a:highlight>
              <a:latin typeface="Roboto Mono"/>
              <a:ea typeface="Roboto Mono"/>
              <a:cs typeface="Roboto Mono"/>
              <a:sym typeface="Roboto Mon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72c8f9cb2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72c8f9cb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695D46"/>
                </a:solidFill>
                <a:latin typeface="Open Sans"/>
                <a:ea typeface="Open Sans"/>
                <a:cs typeface="Open Sans"/>
                <a:sym typeface="Open Sans"/>
              </a:rPr>
              <a:t>Model is based on local data of 2051 residential properties and  81 house features collected from 2006 - 2010 and obtained directly from the Ames Assessor’s Office</a:t>
            </a:r>
            <a:endParaRPr sz="1200">
              <a:solidFill>
                <a:srgbClr val="695D46"/>
              </a:solidFill>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r>
              <a:rPr lang="en" sz="1200">
                <a:solidFill>
                  <a:srgbClr val="695D46"/>
                </a:solidFill>
                <a:latin typeface="Open Sans"/>
                <a:ea typeface="Open Sans"/>
                <a:cs typeface="Open Sans"/>
                <a:sym typeface="Open Sans"/>
              </a:rPr>
              <a:t>“The original data (obtained directly from the Ames Assessor’s Office) is used for tax assessment purposes but lends itself directly to the prediction of home selling prices. The type of information contained in the data is similar to what a typical home buyer would want to know before making a purchase.”</a:t>
            </a:r>
            <a:endParaRPr sz="1200">
              <a:solidFill>
                <a:srgbClr val="695D46"/>
              </a:solidFill>
              <a:latin typeface="Open Sans"/>
              <a:ea typeface="Open Sans"/>
              <a:cs typeface="Open Sans"/>
              <a:sym typeface="Open Sans"/>
            </a:endParaRPr>
          </a:p>
          <a:p>
            <a:pPr marL="0" lvl="0" indent="0" algn="l" rtl="0">
              <a:lnSpc>
                <a:spcPct val="115000"/>
              </a:lnSpc>
              <a:spcBef>
                <a:spcPts val="1200"/>
              </a:spcBef>
              <a:spcAft>
                <a:spcPts val="1200"/>
              </a:spcAft>
              <a:buClr>
                <a:schemeClr val="dk1"/>
              </a:buClr>
              <a:buSzPts val="1100"/>
              <a:buFont typeface="Arial"/>
              <a:buNone/>
            </a:pPr>
            <a:r>
              <a:rPr lang="en" sz="1200">
                <a:solidFill>
                  <a:srgbClr val="695D46"/>
                </a:solidFill>
                <a:latin typeface="Open Sans"/>
                <a:ea typeface="Open Sans"/>
                <a:cs typeface="Open Sans"/>
                <a:sym typeface="Open Sans"/>
              </a:rPr>
              <a:t>Why is this important? What can we do to improve on this problem?</a:t>
            </a:r>
            <a:endParaRPr sz="1200">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f61e355f69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f61e355f6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cement/brickface exterior</a:t>
            </a:r>
            <a:endParaRPr/>
          </a:p>
          <a:p>
            <a:pPr marL="0" lvl="0" indent="0" algn="l" rtl="0">
              <a:spcBef>
                <a:spcPts val="0"/>
              </a:spcBef>
              <a:spcAft>
                <a:spcPts val="0"/>
              </a:spcAft>
              <a:buNone/>
            </a:pPr>
            <a:r>
              <a:rPr lang="en"/>
              <a:t>Garage built in</a:t>
            </a:r>
            <a:endParaRPr/>
          </a:p>
          <a:p>
            <a:pPr marL="0" lvl="0" indent="0" algn="l" rtl="0">
              <a:spcBef>
                <a:spcPts val="0"/>
              </a:spcBef>
              <a:spcAft>
                <a:spcPts val="0"/>
              </a:spcAft>
              <a:buNone/>
            </a:pPr>
            <a:r>
              <a:rPr lang="en"/>
              <a:t>Full bathrooms</a:t>
            </a:r>
            <a:endParaRPr/>
          </a:p>
          <a:p>
            <a:pPr marL="0" lvl="0" indent="0" algn="l" rtl="0">
              <a:spcBef>
                <a:spcPts val="0"/>
              </a:spcBef>
              <a:spcAft>
                <a:spcPts val="0"/>
              </a:spcAft>
              <a:buNone/>
            </a:pPr>
            <a:r>
              <a:rPr lang="en"/>
              <a:t>Good fireplace quality, can increase resale value of the home 17C/-12C</a:t>
            </a:r>
            <a:endParaRPr/>
          </a:p>
          <a:p>
            <a:pPr marL="0" lvl="0" indent="0" algn="l" rtl="0">
              <a:spcBef>
                <a:spcPts val="0"/>
              </a:spcBef>
              <a:spcAft>
                <a:spcPts val="0"/>
              </a:spcAft>
              <a:buNone/>
            </a:pPr>
            <a:r>
              <a:rPr lang="en"/>
              <a:t>Basement quality</a:t>
            </a:r>
            <a:endParaRPr/>
          </a:p>
          <a:p>
            <a:pPr marL="0" lvl="0" indent="0" algn="l" rtl="0">
              <a:spcBef>
                <a:spcPts val="0"/>
              </a:spcBef>
              <a:spcAft>
                <a:spcPts val="0"/>
              </a:spcAft>
              <a:buNone/>
            </a:pPr>
            <a:r>
              <a:rPr lang="en"/>
              <a:t>Garden level walls,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Generic, size, overall quality, overall condition</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72c8f9cb2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f72c8f9cb2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f3759755d2_8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f3759755d2_8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f62d099c30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f62d099c30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3759755d2_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3759755d2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latin typeface="Open Sans"/>
                <a:ea typeface="Open Sans"/>
                <a:cs typeface="Open Sans"/>
                <a:sym typeface="Open Sans"/>
              </a:rPr>
              <a:t>Some features include: neighbourhood, unit age/exterior/garage type/lot frontage, basement area/condition etc etc</a:t>
            </a:r>
            <a:endParaRPr sz="1200">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f62d099c30_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f62d099c30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62d099c30_5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62d099c30_5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2d099c30_5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2d099c30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759755d2_6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3759755d2_6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modeling the Ames dataset, it needed to go through some cleaning and feature engineering such that the dataset was complete and functional in predicting Sale Price. The first step was identifying and handling missing or null values.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jpg"/></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comments" Target="../comments/comment1.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10" Type="http://schemas.openxmlformats.org/officeDocument/2006/relationships/image" Target="../media/image9.png"/><Relationship Id="rId4" Type="http://schemas.openxmlformats.org/officeDocument/2006/relationships/image" Target="../media/image47.jpg"/><Relationship Id="rId9" Type="http://schemas.openxmlformats.org/officeDocument/2006/relationships/image" Target="../media/image52.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311708" y="12787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Project 2: </a:t>
            </a:r>
            <a:endParaRPr/>
          </a:p>
          <a:p>
            <a:pPr marL="0" lvl="0" indent="0" algn="ctr" rtl="0">
              <a:spcBef>
                <a:spcPts val="0"/>
              </a:spcBef>
              <a:spcAft>
                <a:spcPts val="0"/>
              </a:spcAft>
              <a:buNone/>
            </a:pPr>
            <a:r>
              <a:rPr lang="en"/>
              <a:t>Predicting Ames Housing Prices</a:t>
            </a:r>
            <a:endParaRPr/>
          </a:p>
        </p:txBody>
      </p:sp>
      <p:sp>
        <p:nvSpPr>
          <p:cNvPr id="67" name="Google Shape;67;p13"/>
          <p:cNvSpPr txBox="1"/>
          <p:nvPr/>
        </p:nvSpPr>
        <p:spPr>
          <a:xfrm>
            <a:off x="4491425" y="4743300"/>
            <a:ext cx="46527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Open Sans"/>
                <a:ea typeface="Open Sans"/>
                <a:cs typeface="Open Sans"/>
                <a:sym typeface="Open Sans"/>
              </a:rPr>
              <a:t>Team 4: Haziq, Guo Jun, Luka, Nixon, Ram, Saloni</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 Handling missing values</a:t>
            </a:r>
            <a:endParaRPr/>
          </a:p>
        </p:txBody>
      </p:sp>
      <p:pic>
        <p:nvPicPr>
          <p:cNvPr id="153" name="Google Shape;153;p22"/>
          <p:cNvPicPr preferRelativeResize="0"/>
          <p:nvPr/>
        </p:nvPicPr>
        <p:blipFill>
          <a:blip r:embed="rId3">
            <a:alphaModFix/>
          </a:blip>
          <a:stretch>
            <a:fillRect/>
          </a:stretch>
        </p:blipFill>
        <p:spPr>
          <a:xfrm>
            <a:off x="26825" y="1152425"/>
            <a:ext cx="6651952" cy="3633524"/>
          </a:xfrm>
          <a:prstGeom prst="rect">
            <a:avLst/>
          </a:prstGeom>
          <a:noFill/>
          <a:ln>
            <a:noFill/>
          </a:ln>
        </p:spPr>
      </p:pic>
      <p:sp>
        <p:nvSpPr>
          <p:cNvPr id="154" name="Google Shape;154;p22"/>
          <p:cNvSpPr txBox="1"/>
          <p:nvPr/>
        </p:nvSpPr>
        <p:spPr>
          <a:xfrm>
            <a:off x="6743450" y="1183900"/>
            <a:ext cx="21633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Re-labelled some of the null values for categorical variables</a:t>
            </a:r>
            <a:br>
              <a:rPr lang="en">
                <a:latin typeface="Open Sans"/>
                <a:ea typeface="Open Sans"/>
                <a:cs typeface="Open Sans"/>
                <a:sym typeface="Open Sans"/>
              </a:rPr>
            </a:b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Imputation for “Lot Frontage” using the median </a:t>
            </a:r>
            <a:br>
              <a:rPr lang="en">
                <a:latin typeface="Open Sans"/>
                <a:ea typeface="Open Sans"/>
                <a:cs typeface="Open Sans"/>
                <a:sym typeface="Open Sans"/>
              </a:rPr>
            </a:b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Drop remaining null values </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Workflow pt1.</a:t>
            </a:r>
            <a:endParaRPr/>
          </a:p>
        </p:txBody>
      </p:sp>
      <p:sp>
        <p:nvSpPr>
          <p:cNvPr id="160" name="Google Shape;160;p23"/>
          <p:cNvSpPr txBox="1"/>
          <p:nvPr/>
        </p:nvSpPr>
        <p:spPr>
          <a:xfrm>
            <a:off x="2535025" y="2817600"/>
            <a:ext cx="21636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Ordinal values converted to integers</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Nominal values dummified</a:t>
            </a:r>
            <a:endParaRPr>
              <a:latin typeface="Open Sans"/>
              <a:ea typeface="Open Sans"/>
              <a:cs typeface="Open Sans"/>
              <a:sym typeface="Open Sans"/>
            </a:endParaRPr>
          </a:p>
        </p:txBody>
      </p:sp>
      <p:sp>
        <p:nvSpPr>
          <p:cNvPr id="161" name="Google Shape;161;p23"/>
          <p:cNvSpPr/>
          <p:nvPr/>
        </p:nvSpPr>
        <p:spPr>
          <a:xfrm>
            <a:off x="447475"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Handling missing values</a:t>
            </a:r>
            <a:endParaRPr/>
          </a:p>
        </p:txBody>
      </p:sp>
      <p:sp>
        <p:nvSpPr>
          <p:cNvPr id="162" name="Google Shape;162;p23"/>
          <p:cNvSpPr/>
          <p:nvPr/>
        </p:nvSpPr>
        <p:spPr>
          <a:xfrm>
            <a:off x="2699863" y="1500850"/>
            <a:ext cx="1556100" cy="1126200"/>
          </a:xfrm>
          <a:prstGeom prst="rect">
            <a:avLst/>
          </a:prstGeom>
          <a:solidFill>
            <a:srgbClr val="C9DAF8"/>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Handling ordinal and nominal values</a:t>
            </a:r>
            <a:endParaRPr/>
          </a:p>
        </p:txBody>
      </p:sp>
      <p:sp>
        <p:nvSpPr>
          <p:cNvPr id="163" name="Google Shape;163;p23"/>
          <p:cNvSpPr/>
          <p:nvPr/>
        </p:nvSpPr>
        <p:spPr>
          <a:xfrm>
            <a:off x="4952275"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Feature engineering</a:t>
            </a:r>
            <a:endParaRPr/>
          </a:p>
        </p:txBody>
      </p:sp>
      <p:cxnSp>
        <p:nvCxnSpPr>
          <p:cNvPr id="164" name="Google Shape;164;p23"/>
          <p:cNvCxnSpPr/>
          <p:nvPr/>
        </p:nvCxnSpPr>
        <p:spPr>
          <a:xfrm rot="10800000" flipH="1">
            <a:off x="2168413" y="2016600"/>
            <a:ext cx="366600" cy="11400"/>
          </a:xfrm>
          <a:prstGeom prst="straightConnector1">
            <a:avLst/>
          </a:prstGeom>
          <a:noFill/>
          <a:ln w="38100" cap="flat" cmpd="sng">
            <a:solidFill>
              <a:schemeClr val="dk2"/>
            </a:solidFill>
            <a:prstDash val="solid"/>
            <a:round/>
            <a:headEnd type="none" w="med" len="med"/>
            <a:tailEnd type="triangle" w="med" len="med"/>
          </a:ln>
        </p:spPr>
      </p:cxnSp>
      <p:cxnSp>
        <p:nvCxnSpPr>
          <p:cNvPr id="165" name="Google Shape;165;p23"/>
          <p:cNvCxnSpPr/>
          <p:nvPr/>
        </p:nvCxnSpPr>
        <p:spPr>
          <a:xfrm rot="10800000" flipH="1">
            <a:off x="4420813" y="2016600"/>
            <a:ext cx="366600" cy="11400"/>
          </a:xfrm>
          <a:prstGeom prst="straightConnector1">
            <a:avLst/>
          </a:prstGeom>
          <a:noFill/>
          <a:ln w="38100" cap="flat" cmpd="sng">
            <a:solidFill>
              <a:schemeClr val="dk2"/>
            </a:solidFill>
            <a:prstDash val="solid"/>
            <a:round/>
            <a:headEnd type="none" w="med" len="med"/>
            <a:tailEnd type="triangle" w="med" len="med"/>
          </a:ln>
        </p:spPr>
      </p:cxnSp>
      <p:sp>
        <p:nvSpPr>
          <p:cNvPr id="166" name="Google Shape;166;p23"/>
          <p:cNvSpPr/>
          <p:nvPr/>
        </p:nvSpPr>
        <p:spPr>
          <a:xfrm>
            <a:off x="7204675"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Feature Selection</a:t>
            </a:r>
            <a:endParaRPr/>
          </a:p>
        </p:txBody>
      </p:sp>
      <p:cxnSp>
        <p:nvCxnSpPr>
          <p:cNvPr id="167" name="Google Shape;167;p23"/>
          <p:cNvCxnSpPr/>
          <p:nvPr/>
        </p:nvCxnSpPr>
        <p:spPr>
          <a:xfrm rot="10800000" flipH="1">
            <a:off x="6673225" y="2016600"/>
            <a:ext cx="366600" cy="114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 Ordinal Features</a:t>
            </a:r>
            <a:endParaRPr/>
          </a:p>
        </p:txBody>
      </p:sp>
      <p:graphicFrame>
        <p:nvGraphicFramePr>
          <p:cNvPr id="173" name="Google Shape;173;p24"/>
          <p:cNvGraphicFramePr/>
          <p:nvPr/>
        </p:nvGraphicFramePr>
        <p:xfrm>
          <a:off x="1279088" y="1152425"/>
          <a:ext cx="6585825" cy="3701770"/>
        </p:xfrm>
        <a:graphic>
          <a:graphicData uri="http://schemas.openxmlformats.org/drawingml/2006/table">
            <a:tbl>
              <a:tblPr>
                <a:noFill/>
                <a:tableStyleId>{F0109F05-3477-4272-9E11-85CA77C6CB38}</a:tableStyleId>
              </a:tblPr>
              <a:tblGrid>
                <a:gridCol w="2195275">
                  <a:extLst>
                    <a:ext uri="{9D8B030D-6E8A-4147-A177-3AD203B41FA5}">
                      <a16:colId xmlns:a16="http://schemas.microsoft.com/office/drawing/2014/main" val="20000"/>
                    </a:ext>
                  </a:extLst>
                </a:gridCol>
                <a:gridCol w="2195275">
                  <a:extLst>
                    <a:ext uri="{9D8B030D-6E8A-4147-A177-3AD203B41FA5}">
                      <a16:colId xmlns:a16="http://schemas.microsoft.com/office/drawing/2014/main" val="20001"/>
                    </a:ext>
                  </a:extLst>
                </a:gridCol>
                <a:gridCol w="2195275">
                  <a:extLst>
                    <a:ext uri="{9D8B030D-6E8A-4147-A177-3AD203B41FA5}">
                      <a16:colId xmlns:a16="http://schemas.microsoft.com/office/drawing/2014/main" val="20002"/>
                    </a:ext>
                  </a:extLst>
                </a:gridCol>
              </a:tblGrid>
              <a:tr h="425350">
                <a:tc>
                  <a:txBody>
                    <a:bodyPr/>
                    <a:lstStyle/>
                    <a:p>
                      <a:pPr marL="0" lvl="0" indent="0" algn="ctr" rtl="0">
                        <a:spcBef>
                          <a:spcPts val="0"/>
                        </a:spcBef>
                        <a:spcAft>
                          <a:spcPts val="0"/>
                        </a:spcAft>
                        <a:buNone/>
                      </a:pPr>
                      <a:r>
                        <a:rPr lang="en" sz="1300" b="1"/>
                        <a:t>Exter Qual (raw data)</a:t>
                      </a:r>
                      <a:endParaRPr sz="13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300" b="1"/>
                        <a:t>Exter Qual (ordinal data)</a:t>
                      </a:r>
                      <a:endParaRPr sz="13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47400">
                <a:tc>
                  <a:txBody>
                    <a:bodyPr/>
                    <a:lstStyle/>
                    <a:p>
                      <a:pPr marL="0" lvl="0" indent="0" algn="ctr" rtl="0">
                        <a:spcBef>
                          <a:spcPts val="0"/>
                        </a:spcBef>
                        <a:spcAft>
                          <a:spcPts val="0"/>
                        </a:spcAft>
                        <a:buNone/>
                      </a:pPr>
                      <a:endParaRPr sz="1300" b="1"/>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b="1"/>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1300" b="1"/>
                    </a:p>
                  </a:txBody>
                  <a:tcPr marL="91425" marR="91425" marT="91425" marB="9142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28075">
                <a:tc>
                  <a:txBody>
                    <a:bodyPr/>
                    <a:lstStyle/>
                    <a:p>
                      <a:pPr marL="0" lvl="0" indent="0" algn="ctr" rtl="0">
                        <a:spcBef>
                          <a:spcPts val="0"/>
                        </a:spcBef>
                        <a:spcAft>
                          <a:spcPts val="0"/>
                        </a:spcAft>
                        <a:buNone/>
                      </a:pPr>
                      <a:r>
                        <a:rPr lang="en" sz="1300"/>
                        <a:t>Ex </a:t>
                      </a:r>
                      <a:endParaRPr sz="1300"/>
                    </a:p>
                    <a:p>
                      <a:pPr marL="0" lvl="0" indent="0" algn="ctr" rtl="0">
                        <a:spcBef>
                          <a:spcPts val="0"/>
                        </a:spcBef>
                        <a:spcAft>
                          <a:spcPts val="0"/>
                        </a:spcAft>
                        <a:buNone/>
                      </a:pPr>
                      <a:r>
                        <a:rPr lang="en" sz="1300"/>
                        <a:t>(Excellent)</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300"/>
                        <a:t>5</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28075">
                <a:tc>
                  <a:txBody>
                    <a:bodyPr/>
                    <a:lstStyle/>
                    <a:p>
                      <a:pPr marL="0" lvl="0" indent="0" algn="ctr" rtl="0">
                        <a:spcBef>
                          <a:spcPts val="0"/>
                        </a:spcBef>
                        <a:spcAft>
                          <a:spcPts val="0"/>
                        </a:spcAft>
                        <a:buNone/>
                      </a:pPr>
                      <a:r>
                        <a:rPr lang="en" sz="1300"/>
                        <a:t>Gd </a:t>
                      </a:r>
                      <a:endParaRPr sz="1300"/>
                    </a:p>
                    <a:p>
                      <a:pPr marL="0" lvl="0" indent="0" algn="ctr" rtl="0">
                        <a:spcBef>
                          <a:spcPts val="0"/>
                        </a:spcBef>
                        <a:spcAft>
                          <a:spcPts val="0"/>
                        </a:spcAft>
                        <a:buNone/>
                      </a:pPr>
                      <a:r>
                        <a:rPr lang="en" sz="1300"/>
                        <a:t>(Good)</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300"/>
                        <a:t>4</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70850">
                <a:tc>
                  <a:txBody>
                    <a:bodyPr/>
                    <a:lstStyle/>
                    <a:p>
                      <a:pPr marL="0" lvl="0" indent="0" algn="ctr" rtl="0">
                        <a:spcBef>
                          <a:spcPts val="0"/>
                        </a:spcBef>
                        <a:spcAft>
                          <a:spcPts val="0"/>
                        </a:spcAft>
                        <a:buNone/>
                      </a:pPr>
                      <a:r>
                        <a:rPr lang="en" sz="1300"/>
                        <a:t>TA </a:t>
                      </a:r>
                      <a:endParaRPr sz="1300"/>
                    </a:p>
                    <a:p>
                      <a:pPr marL="0" lvl="0" indent="0" algn="ctr" rtl="0">
                        <a:spcBef>
                          <a:spcPts val="0"/>
                        </a:spcBef>
                        <a:spcAft>
                          <a:spcPts val="0"/>
                        </a:spcAft>
                        <a:buNone/>
                      </a:pPr>
                      <a:r>
                        <a:rPr lang="en" sz="1300"/>
                        <a:t>(Average/Typical)</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300"/>
                        <a:t>3</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28075">
                <a:tc>
                  <a:txBody>
                    <a:bodyPr/>
                    <a:lstStyle/>
                    <a:p>
                      <a:pPr marL="0" lvl="0" indent="0" algn="ctr" rtl="0">
                        <a:spcBef>
                          <a:spcPts val="0"/>
                        </a:spcBef>
                        <a:spcAft>
                          <a:spcPts val="0"/>
                        </a:spcAft>
                        <a:buNone/>
                      </a:pPr>
                      <a:r>
                        <a:rPr lang="en" sz="1300"/>
                        <a:t>Fa </a:t>
                      </a:r>
                      <a:endParaRPr sz="1300"/>
                    </a:p>
                    <a:p>
                      <a:pPr marL="0" lvl="0" indent="0" algn="ctr" rtl="0">
                        <a:spcBef>
                          <a:spcPts val="0"/>
                        </a:spcBef>
                        <a:spcAft>
                          <a:spcPts val="0"/>
                        </a:spcAft>
                        <a:buNone/>
                      </a:pPr>
                      <a:r>
                        <a:rPr lang="en" sz="1300"/>
                        <a:t>(Fair)</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300"/>
                        <a:t>2</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28075">
                <a:tc>
                  <a:txBody>
                    <a:bodyPr/>
                    <a:lstStyle/>
                    <a:p>
                      <a:pPr marL="0" lvl="0" indent="0" algn="ctr" rtl="0">
                        <a:spcBef>
                          <a:spcPts val="0"/>
                        </a:spcBef>
                        <a:spcAft>
                          <a:spcPts val="0"/>
                        </a:spcAft>
                        <a:buNone/>
                      </a:pPr>
                      <a:r>
                        <a:rPr lang="en" sz="1300"/>
                        <a:t>Po </a:t>
                      </a:r>
                      <a:endParaRPr sz="1300"/>
                    </a:p>
                    <a:p>
                      <a:pPr marL="0" lvl="0" indent="0" algn="ctr" rtl="0">
                        <a:spcBef>
                          <a:spcPts val="0"/>
                        </a:spcBef>
                        <a:spcAft>
                          <a:spcPts val="0"/>
                        </a:spcAft>
                        <a:buNone/>
                      </a:pPr>
                      <a:r>
                        <a:rPr lang="en" sz="1300"/>
                        <a:t>(Poor)</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300"/>
                        <a:t>1</a:t>
                      </a:r>
                      <a:endParaRPr sz="13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74" name="Google Shape;174;p24"/>
          <p:cNvCxnSpPr/>
          <p:nvPr/>
        </p:nvCxnSpPr>
        <p:spPr>
          <a:xfrm>
            <a:off x="4024950" y="1364050"/>
            <a:ext cx="1094100" cy="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 Nominal Features</a:t>
            </a:r>
            <a:endParaRPr/>
          </a:p>
          <a:p>
            <a:pPr marL="0" lvl="0" indent="0" algn="l" rtl="0">
              <a:spcBef>
                <a:spcPts val="0"/>
              </a:spcBef>
              <a:spcAft>
                <a:spcPts val="0"/>
              </a:spcAft>
              <a:buNone/>
            </a:pPr>
            <a:endParaRPr/>
          </a:p>
        </p:txBody>
      </p:sp>
      <p:graphicFrame>
        <p:nvGraphicFramePr>
          <p:cNvPr id="180" name="Google Shape;180;p25"/>
          <p:cNvGraphicFramePr/>
          <p:nvPr/>
        </p:nvGraphicFramePr>
        <p:xfrm>
          <a:off x="368725" y="1796700"/>
          <a:ext cx="8637825" cy="2825735"/>
        </p:xfrm>
        <a:graphic>
          <a:graphicData uri="http://schemas.openxmlformats.org/drawingml/2006/table">
            <a:tbl>
              <a:tblPr>
                <a:noFill/>
                <a:tableStyleId>{F0109F05-3477-4272-9E11-85CA77C6CB38}</a:tableStyleId>
              </a:tblPr>
              <a:tblGrid>
                <a:gridCol w="471250">
                  <a:extLst>
                    <a:ext uri="{9D8B030D-6E8A-4147-A177-3AD203B41FA5}">
                      <a16:colId xmlns:a16="http://schemas.microsoft.com/office/drawing/2014/main" val="20000"/>
                    </a:ext>
                  </a:extLst>
                </a:gridCol>
                <a:gridCol w="1115625">
                  <a:extLst>
                    <a:ext uri="{9D8B030D-6E8A-4147-A177-3AD203B41FA5}">
                      <a16:colId xmlns:a16="http://schemas.microsoft.com/office/drawing/2014/main" val="20001"/>
                    </a:ext>
                  </a:extLst>
                </a:gridCol>
                <a:gridCol w="1656425">
                  <a:extLst>
                    <a:ext uri="{9D8B030D-6E8A-4147-A177-3AD203B41FA5}">
                      <a16:colId xmlns:a16="http://schemas.microsoft.com/office/drawing/2014/main" val="20002"/>
                    </a:ext>
                  </a:extLst>
                </a:gridCol>
                <a:gridCol w="413700">
                  <a:extLst>
                    <a:ext uri="{9D8B030D-6E8A-4147-A177-3AD203B41FA5}">
                      <a16:colId xmlns:a16="http://schemas.microsoft.com/office/drawing/2014/main" val="20003"/>
                    </a:ext>
                  </a:extLst>
                </a:gridCol>
                <a:gridCol w="1541375">
                  <a:extLst>
                    <a:ext uri="{9D8B030D-6E8A-4147-A177-3AD203B41FA5}">
                      <a16:colId xmlns:a16="http://schemas.microsoft.com/office/drawing/2014/main" val="20004"/>
                    </a:ext>
                  </a:extLst>
                </a:gridCol>
                <a:gridCol w="1783025">
                  <a:extLst>
                    <a:ext uri="{9D8B030D-6E8A-4147-A177-3AD203B41FA5}">
                      <a16:colId xmlns:a16="http://schemas.microsoft.com/office/drawing/2014/main" val="20005"/>
                    </a:ext>
                  </a:extLst>
                </a:gridCol>
                <a:gridCol w="1656425">
                  <a:extLst>
                    <a:ext uri="{9D8B030D-6E8A-4147-A177-3AD203B41FA5}">
                      <a16:colId xmlns:a16="http://schemas.microsoft.com/office/drawing/2014/main" val="20006"/>
                    </a:ext>
                  </a:extLst>
                </a:gridCol>
              </a:tblGrid>
              <a:tr h="448475">
                <a:tc>
                  <a:txBody>
                    <a:bodyPr/>
                    <a:lstStyle/>
                    <a:p>
                      <a:pPr marL="0" lvl="0" indent="0" algn="ctr" rtl="0">
                        <a:spcBef>
                          <a:spcPts val="0"/>
                        </a:spcBef>
                        <a:spcAft>
                          <a:spcPts val="0"/>
                        </a:spcAft>
                        <a:buNone/>
                      </a:pPr>
                      <a:r>
                        <a:rPr lang="en" b="1"/>
                        <a:t>Id</a:t>
                      </a: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t>Roof Style</a:t>
                      </a: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b="1"/>
                        <a:t>Id</a:t>
                      </a: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t>Roof Style_Flat</a:t>
                      </a: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t>Roof Style_Gable</a:t>
                      </a: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t>Roof Style_Hip</a:t>
                      </a: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Flat</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2</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Gable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3</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Gable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4</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Hip</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t>4</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5</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Gable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6</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Flat</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t>0</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81" name="Google Shape;181;p25"/>
          <p:cNvCxnSpPr/>
          <p:nvPr/>
        </p:nvCxnSpPr>
        <p:spPr>
          <a:xfrm>
            <a:off x="2163250" y="3221875"/>
            <a:ext cx="1242600" cy="0"/>
          </a:xfrm>
          <a:prstGeom prst="straightConnector1">
            <a:avLst/>
          </a:prstGeom>
          <a:noFill/>
          <a:ln w="19050" cap="flat" cmpd="sng">
            <a:solidFill>
              <a:schemeClr val="dk2"/>
            </a:solidFill>
            <a:prstDash val="solid"/>
            <a:round/>
            <a:headEnd type="none" w="med" len="med"/>
            <a:tailEnd type="triangle" w="med" len="med"/>
          </a:ln>
        </p:spPr>
      </p:cxnSp>
      <p:sp>
        <p:nvSpPr>
          <p:cNvPr id="182" name="Google Shape;182;p25"/>
          <p:cNvSpPr txBox="1"/>
          <p:nvPr/>
        </p:nvSpPr>
        <p:spPr>
          <a:xfrm>
            <a:off x="1992200" y="2821450"/>
            <a:ext cx="16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Dummification</a:t>
            </a:r>
            <a:endParaRPr b="1">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Workflow pt1.</a:t>
            </a:r>
            <a:endParaRPr/>
          </a:p>
        </p:txBody>
      </p:sp>
      <p:sp>
        <p:nvSpPr>
          <p:cNvPr id="188" name="Google Shape;188;p26"/>
          <p:cNvSpPr/>
          <p:nvPr/>
        </p:nvSpPr>
        <p:spPr>
          <a:xfrm>
            <a:off x="447475"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Handling missing values</a:t>
            </a:r>
            <a:endParaRPr/>
          </a:p>
        </p:txBody>
      </p:sp>
      <p:sp>
        <p:nvSpPr>
          <p:cNvPr id="189" name="Google Shape;189;p26"/>
          <p:cNvSpPr/>
          <p:nvPr/>
        </p:nvSpPr>
        <p:spPr>
          <a:xfrm>
            <a:off x="2699863"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Handling ordinal and nominal values</a:t>
            </a:r>
            <a:endParaRPr/>
          </a:p>
        </p:txBody>
      </p:sp>
      <p:sp>
        <p:nvSpPr>
          <p:cNvPr id="190" name="Google Shape;190;p26"/>
          <p:cNvSpPr/>
          <p:nvPr/>
        </p:nvSpPr>
        <p:spPr>
          <a:xfrm>
            <a:off x="4952275" y="1500850"/>
            <a:ext cx="1556100" cy="1126200"/>
          </a:xfrm>
          <a:prstGeom prst="rect">
            <a:avLst/>
          </a:prstGeom>
          <a:solidFill>
            <a:srgbClr val="C9DAF8"/>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Feature engineering</a:t>
            </a:r>
            <a:endParaRPr/>
          </a:p>
        </p:txBody>
      </p:sp>
      <p:cxnSp>
        <p:nvCxnSpPr>
          <p:cNvPr id="191" name="Google Shape;191;p26"/>
          <p:cNvCxnSpPr/>
          <p:nvPr/>
        </p:nvCxnSpPr>
        <p:spPr>
          <a:xfrm rot="10800000" flipH="1">
            <a:off x="2168413" y="2016600"/>
            <a:ext cx="366600" cy="11400"/>
          </a:xfrm>
          <a:prstGeom prst="straightConnector1">
            <a:avLst/>
          </a:prstGeom>
          <a:noFill/>
          <a:ln w="38100" cap="flat" cmpd="sng">
            <a:solidFill>
              <a:schemeClr val="dk2"/>
            </a:solidFill>
            <a:prstDash val="solid"/>
            <a:round/>
            <a:headEnd type="none" w="med" len="med"/>
            <a:tailEnd type="triangle" w="med" len="med"/>
          </a:ln>
        </p:spPr>
      </p:cxnSp>
      <p:cxnSp>
        <p:nvCxnSpPr>
          <p:cNvPr id="192" name="Google Shape;192;p26"/>
          <p:cNvCxnSpPr/>
          <p:nvPr/>
        </p:nvCxnSpPr>
        <p:spPr>
          <a:xfrm rot="10800000" flipH="1">
            <a:off x="4420813" y="2016600"/>
            <a:ext cx="366600" cy="11400"/>
          </a:xfrm>
          <a:prstGeom prst="straightConnector1">
            <a:avLst/>
          </a:prstGeom>
          <a:noFill/>
          <a:ln w="38100" cap="flat" cmpd="sng">
            <a:solidFill>
              <a:schemeClr val="dk2"/>
            </a:solidFill>
            <a:prstDash val="solid"/>
            <a:round/>
            <a:headEnd type="none" w="med" len="med"/>
            <a:tailEnd type="triangle" w="med" len="med"/>
          </a:ln>
        </p:spPr>
      </p:cxnSp>
      <p:sp>
        <p:nvSpPr>
          <p:cNvPr id="193" name="Google Shape;193;p26"/>
          <p:cNvSpPr/>
          <p:nvPr/>
        </p:nvSpPr>
        <p:spPr>
          <a:xfrm>
            <a:off x="7204675"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Feature Selection</a:t>
            </a:r>
            <a:endParaRPr/>
          </a:p>
        </p:txBody>
      </p:sp>
      <p:cxnSp>
        <p:nvCxnSpPr>
          <p:cNvPr id="194" name="Google Shape;194;p26"/>
          <p:cNvCxnSpPr/>
          <p:nvPr/>
        </p:nvCxnSpPr>
        <p:spPr>
          <a:xfrm rot="10800000" flipH="1">
            <a:off x="6673225" y="2016600"/>
            <a:ext cx="366600" cy="11400"/>
          </a:xfrm>
          <a:prstGeom prst="straightConnector1">
            <a:avLst/>
          </a:prstGeom>
          <a:noFill/>
          <a:ln w="38100" cap="flat" cmpd="sng">
            <a:solidFill>
              <a:schemeClr val="dk2"/>
            </a:solidFill>
            <a:prstDash val="solid"/>
            <a:round/>
            <a:headEnd type="none" w="med" len="med"/>
            <a:tailEnd type="triangle" w="med" len="med"/>
          </a:ln>
        </p:spPr>
      </p:cxnSp>
      <p:sp>
        <p:nvSpPr>
          <p:cNvPr id="195" name="Google Shape;195;p26"/>
          <p:cNvSpPr txBox="1"/>
          <p:nvPr/>
        </p:nvSpPr>
        <p:spPr>
          <a:xfrm>
            <a:off x="4679725" y="2792675"/>
            <a:ext cx="2101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Combining features</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Engineering new </a:t>
            </a:r>
            <a:br>
              <a:rPr lang="en">
                <a:latin typeface="Open Sans"/>
                <a:ea typeface="Open Sans"/>
                <a:cs typeface="Open Sans"/>
                <a:sym typeface="Open Sans"/>
              </a:rPr>
            </a:br>
            <a:r>
              <a:rPr lang="en">
                <a:latin typeface="Open Sans"/>
                <a:ea typeface="Open Sans"/>
                <a:cs typeface="Open Sans"/>
                <a:sym typeface="Open Sans"/>
              </a:rPr>
              <a:t>features i.e. age, ordinalising neighborhoods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Engineering: Combining Features</a:t>
            </a:r>
            <a:endParaRPr/>
          </a:p>
        </p:txBody>
      </p:sp>
      <p:sp>
        <p:nvSpPr>
          <p:cNvPr id="201" name="Google Shape;201;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1D1C1D"/>
              </a:buClr>
              <a:buSzPts val="1600"/>
              <a:buAutoNum type="arabicPeriod"/>
            </a:pPr>
            <a:r>
              <a:rPr lang="en" sz="1600" b="1">
                <a:solidFill>
                  <a:srgbClr val="1D1C1D"/>
                </a:solidFill>
              </a:rPr>
              <a:t>Combining features:</a:t>
            </a:r>
            <a:endParaRPr sz="1600">
              <a:solidFill>
                <a:srgbClr val="1D1C1D"/>
              </a:solidFill>
            </a:endParaRPr>
          </a:p>
          <a:p>
            <a:pPr marL="0" lvl="0" indent="0" algn="l" rtl="0">
              <a:spcBef>
                <a:spcPts val="1200"/>
              </a:spcBef>
              <a:spcAft>
                <a:spcPts val="0"/>
              </a:spcAft>
              <a:buNone/>
            </a:pPr>
            <a:endParaRPr sz="1600">
              <a:solidFill>
                <a:srgbClr val="1D1C1D"/>
              </a:solidFill>
            </a:endParaRPr>
          </a:p>
          <a:p>
            <a:pPr marL="0" lvl="0" indent="0" algn="l" rtl="0">
              <a:spcBef>
                <a:spcPts val="1200"/>
              </a:spcBef>
              <a:spcAft>
                <a:spcPts val="0"/>
              </a:spcAft>
              <a:buNone/>
            </a:pPr>
            <a:endParaRPr sz="1600">
              <a:solidFill>
                <a:srgbClr val="1D1C1D"/>
              </a:solidFill>
            </a:endParaRPr>
          </a:p>
          <a:p>
            <a:pPr marL="0" lvl="0" indent="0" algn="l" rtl="0">
              <a:spcBef>
                <a:spcPts val="1200"/>
              </a:spcBef>
              <a:spcAft>
                <a:spcPts val="0"/>
              </a:spcAft>
              <a:buNone/>
            </a:pPr>
            <a:r>
              <a:rPr lang="en" sz="1250">
                <a:solidFill>
                  <a:srgbClr val="1D1C1D"/>
                </a:solidFill>
              </a:rPr>
              <a:t>1. Garage area + First floor area + Second floor area + Basement floor area + Masonry area  = Total house area</a:t>
            </a:r>
            <a:br>
              <a:rPr lang="en" sz="1250">
                <a:solidFill>
                  <a:srgbClr val="1D1C1D"/>
                </a:solidFill>
              </a:rPr>
            </a:br>
            <a:br>
              <a:rPr lang="en" sz="1250">
                <a:solidFill>
                  <a:srgbClr val="1D1C1D"/>
                </a:solidFill>
              </a:rPr>
            </a:br>
            <a:r>
              <a:rPr lang="en" sz="1250">
                <a:solidFill>
                  <a:srgbClr val="1D1C1D"/>
                </a:solidFill>
              </a:rPr>
              <a:t>2. Total basement bathrooms + Total above grade bathrooms                                                      = Total bathrooms</a:t>
            </a:r>
            <a:endParaRPr sz="1250">
              <a:solidFill>
                <a:srgbClr val="1D1C1D"/>
              </a:solidFill>
            </a:endParaRPr>
          </a:p>
          <a:p>
            <a:pPr marL="0" lvl="0" indent="0" algn="l" rtl="0">
              <a:spcBef>
                <a:spcPts val="1200"/>
              </a:spcBef>
              <a:spcAft>
                <a:spcPts val="0"/>
              </a:spcAft>
              <a:buNone/>
            </a:pPr>
            <a:endParaRPr sz="1600">
              <a:solidFill>
                <a:srgbClr val="1D1C1D"/>
              </a:solidFill>
            </a:endParaRPr>
          </a:p>
          <a:p>
            <a:pPr marL="0" lvl="0" indent="0" algn="l" rtl="0">
              <a:spcBef>
                <a:spcPts val="1200"/>
              </a:spcBef>
              <a:spcAft>
                <a:spcPts val="1200"/>
              </a:spcAft>
              <a:buNone/>
            </a:pPr>
            <a:endParaRPr sz="1600">
              <a:solidFill>
                <a:srgbClr val="1D1C1D"/>
              </a:solidFill>
            </a:endParaRPr>
          </a:p>
        </p:txBody>
      </p:sp>
      <p:sp>
        <p:nvSpPr>
          <p:cNvPr id="202" name="Google Shape;202;p27"/>
          <p:cNvSpPr/>
          <p:nvPr/>
        </p:nvSpPr>
        <p:spPr>
          <a:xfrm rot="-5400000">
            <a:off x="3706350" y="-933350"/>
            <a:ext cx="239100" cy="6455100"/>
          </a:xfrm>
          <a:prstGeom prst="rightBrace">
            <a:avLst>
              <a:gd name="adj1" fmla="val 50000"/>
              <a:gd name="adj2" fmla="val 51175"/>
            </a:avLst>
          </a:prstGeom>
          <a:noFill/>
          <a:ln w="9525" cap="flat" cmpd="sng">
            <a:solidFill>
              <a:srgbClr val="1D1C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rot="-5400000">
            <a:off x="7809800" y="1666750"/>
            <a:ext cx="239100" cy="1254900"/>
          </a:xfrm>
          <a:prstGeom prst="rightBrace">
            <a:avLst>
              <a:gd name="adj1" fmla="val 50000"/>
              <a:gd name="adj2" fmla="val 51175"/>
            </a:avLst>
          </a:prstGeom>
          <a:noFill/>
          <a:ln w="9525" cap="flat" cmpd="sng">
            <a:solidFill>
              <a:srgbClr val="1D1C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txBox="1"/>
          <p:nvPr/>
        </p:nvSpPr>
        <p:spPr>
          <a:xfrm>
            <a:off x="3384000" y="1701725"/>
            <a:ext cx="10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Raw data</a:t>
            </a:r>
            <a:endParaRPr b="1">
              <a:latin typeface="Open Sans"/>
              <a:ea typeface="Open Sans"/>
              <a:cs typeface="Open Sans"/>
              <a:sym typeface="Open Sans"/>
            </a:endParaRPr>
          </a:p>
        </p:txBody>
      </p:sp>
      <p:sp>
        <p:nvSpPr>
          <p:cNvPr id="205" name="Google Shape;205;p27"/>
          <p:cNvSpPr txBox="1"/>
          <p:nvPr/>
        </p:nvSpPr>
        <p:spPr>
          <a:xfrm>
            <a:off x="7083875" y="1701725"/>
            <a:ext cx="25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Combined feature</a:t>
            </a:r>
            <a:endParaRPr b="1">
              <a:latin typeface="Open Sans"/>
              <a:ea typeface="Open Sans"/>
              <a:cs typeface="Open Sans"/>
              <a:sym typeface="Open Sans"/>
            </a:endParaRPr>
          </a:p>
        </p:txBody>
      </p:sp>
      <p:pic>
        <p:nvPicPr>
          <p:cNvPr id="206" name="Google Shape;206;p27"/>
          <p:cNvPicPr preferRelativeResize="0"/>
          <p:nvPr/>
        </p:nvPicPr>
        <p:blipFill>
          <a:blip r:embed="rId3">
            <a:alphaModFix/>
          </a:blip>
          <a:stretch>
            <a:fillRect/>
          </a:stretch>
        </p:blipFill>
        <p:spPr>
          <a:xfrm>
            <a:off x="694849" y="3651674"/>
            <a:ext cx="4576250" cy="1308800"/>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a:blip r:embed="rId4">
            <a:alphaModFix/>
          </a:blip>
          <a:stretch>
            <a:fillRect/>
          </a:stretch>
        </p:blipFill>
        <p:spPr>
          <a:xfrm>
            <a:off x="5332975" y="3651675"/>
            <a:ext cx="3413813" cy="13088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Engineering: Creating New Features</a:t>
            </a:r>
            <a:endParaRPr/>
          </a:p>
        </p:txBody>
      </p:sp>
      <p:sp>
        <p:nvSpPr>
          <p:cNvPr id="213" name="Google Shape;213;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solidFill>
                  <a:srgbClr val="1D1C1D"/>
                </a:solidFill>
              </a:rPr>
              <a:t>2. Creating new features:</a:t>
            </a:r>
            <a:endParaRPr sz="1600" b="1">
              <a:solidFill>
                <a:srgbClr val="1D1C1D"/>
              </a:solidFill>
            </a:endParaRPr>
          </a:p>
          <a:p>
            <a:pPr marL="457200" lvl="0" indent="0" algn="l" rtl="0">
              <a:spcBef>
                <a:spcPts val="1200"/>
              </a:spcBef>
              <a:spcAft>
                <a:spcPts val="0"/>
              </a:spcAft>
              <a:buNone/>
            </a:pPr>
            <a:endParaRPr sz="1600">
              <a:solidFill>
                <a:srgbClr val="1D1C1D"/>
              </a:solidFill>
            </a:endParaRPr>
          </a:p>
          <a:p>
            <a:pPr marL="457200" lvl="0" indent="0" algn="l" rtl="0">
              <a:spcBef>
                <a:spcPts val="1200"/>
              </a:spcBef>
              <a:spcAft>
                <a:spcPts val="0"/>
              </a:spcAft>
              <a:buNone/>
            </a:pPr>
            <a:br>
              <a:rPr lang="en" sz="1600">
                <a:solidFill>
                  <a:srgbClr val="1D1C1D"/>
                </a:solidFill>
              </a:rPr>
            </a:br>
            <a:r>
              <a:rPr lang="en" sz="1600">
                <a:solidFill>
                  <a:srgbClr val="1D1C1D"/>
                </a:solidFill>
              </a:rPr>
              <a:t>Year Sold - Year Built = Age of the house</a:t>
            </a:r>
            <a:br>
              <a:rPr lang="en" sz="1600">
                <a:solidFill>
                  <a:srgbClr val="1D1C1D"/>
                </a:solidFill>
              </a:rPr>
            </a:br>
            <a:endParaRPr sz="1600">
              <a:solidFill>
                <a:srgbClr val="1D1C1D"/>
              </a:solidFill>
            </a:endParaRPr>
          </a:p>
          <a:p>
            <a:pPr marL="457200" lvl="0" indent="0" algn="l" rtl="0">
              <a:spcBef>
                <a:spcPts val="1200"/>
              </a:spcBef>
              <a:spcAft>
                <a:spcPts val="1200"/>
              </a:spcAft>
              <a:buNone/>
            </a:pPr>
            <a:endParaRPr sz="1600">
              <a:solidFill>
                <a:srgbClr val="1D1C1D"/>
              </a:solidFill>
            </a:endParaRPr>
          </a:p>
        </p:txBody>
      </p:sp>
      <p:sp>
        <p:nvSpPr>
          <p:cNvPr id="214" name="Google Shape;214;p28"/>
          <p:cNvSpPr/>
          <p:nvPr/>
        </p:nvSpPr>
        <p:spPr>
          <a:xfrm rot="-5400000">
            <a:off x="1679650" y="1373050"/>
            <a:ext cx="239100" cy="1994700"/>
          </a:xfrm>
          <a:prstGeom prst="rightBrace">
            <a:avLst>
              <a:gd name="adj1" fmla="val 50000"/>
              <a:gd name="adj2" fmla="val 51175"/>
            </a:avLst>
          </a:prstGeom>
          <a:noFill/>
          <a:ln w="9525" cap="flat" cmpd="sng">
            <a:solidFill>
              <a:srgbClr val="1D1C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rot="-5400000">
            <a:off x="3749625" y="1564300"/>
            <a:ext cx="239100" cy="1612200"/>
          </a:xfrm>
          <a:prstGeom prst="rightBrace">
            <a:avLst>
              <a:gd name="adj1" fmla="val 50000"/>
              <a:gd name="adj2" fmla="val 51175"/>
            </a:avLst>
          </a:prstGeom>
          <a:noFill/>
          <a:ln w="9525" cap="flat" cmpd="sng">
            <a:solidFill>
              <a:srgbClr val="1D1C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txBox="1"/>
          <p:nvPr/>
        </p:nvSpPr>
        <p:spPr>
          <a:xfrm>
            <a:off x="3277600" y="1882775"/>
            <a:ext cx="14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New feature</a:t>
            </a:r>
            <a:endParaRPr b="1">
              <a:latin typeface="Open Sans"/>
              <a:ea typeface="Open Sans"/>
              <a:cs typeface="Open Sans"/>
              <a:sym typeface="Open Sans"/>
            </a:endParaRPr>
          </a:p>
        </p:txBody>
      </p:sp>
      <p:sp>
        <p:nvSpPr>
          <p:cNvPr id="217" name="Google Shape;217;p28"/>
          <p:cNvSpPr txBox="1"/>
          <p:nvPr/>
        </p:nvSpPr>
        <p:spPr>
          <a:xfrm>
            <a:off x="1281400" y="1882775"/>
            <a:ext cx="10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Raw data</a:t>
            </a:r>
            <a:endParaRPr b="1">
              <a:latin typeface="Open Sans"/>
              <a:ea typeface="Open Sans"/>
              <a:cs typeface="Open Sans"/>
              <a:sym typeface="Open Sans"/>
            </a:endParaRPr>
          </a:p>
        </p:txBody>
      </p:sp>
      <p:pic>
        <p:nvPicPr>
          <p:cNvPr id="218" name="Google Shape;218;p28"/>
          <p:cNvPicPr preferRelativeResize="0"/>
          <p:nvPr/>
        </p:nvPicPr>
        <p:blipFill>
          <a:blip r:embed="rId3">
            <a:alphaModFix/>
          </a:blip>
          <a:stretch>
            <a:fillRect/>
          </a:stretch>
        </p:blipFill>
        <p:spPr>
          <a:xfrm>
            <a:off x="9411852" y="1266325"/>
            <a:ext cx="3449175" cy="203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Engineering: Creating New Features </a:t>
            </a:r>
            <a:endParaRPr/>
          </a:p>
        </p:txBody>
      </p:sp>
      <p:sp>
        <p:nvSpPr>
          <p:cNvPr id="224" name="Google Shape;224;p29"/>
          <p:cNvSpPr txBox="1">
            <a:spLocks noGrp="1"/>
          </p:cNvSpPr>
          <p:nvPr>
            <p:ph type="body" idx="1"/>
          </p:nvPr>
        </p:nvSpPr>
        <p:spPr>
          <a:xfrm>
            <a:off x="311700" y="1034650"/>
            <a:ext cx="8264100" cy="594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b="1">
                <a:solidFill>
                  <a:srgbClr val="1D1C1D"/>
                </a:solidFill>
              </a:rPr>
              <a:t>3. Ordinalising Neighbourhoods using Quality/Condition features</a:t>
            </a:r>
            <a:endParaRPr sz="1600">
              <a:solidFill>
                <a:srgbClr val="1D1C1D"/>
              </a:solidFill>
            </a:endParaRPr>
          </a:p>
        </p:txBody>
      </p:sp>
      <p:pic>
        <p:nvPicPr>
          <p:cNvPr id="225" name="Google Shape;225;p29"/>
          <p:cNvPicPr preferRelativeResize="0"/>
          <p:nvPr/>
        </p:nvPicPr>
        <p:blipFill>
          <a:blip r:embed="rId3">
            <a:alphaModFix/>
          </a:blip>
          <a:stretch>
            <a:fillRect/>
          </a:stretch>
        </p:blipFill>
        <p:spPr>
          <a:xfrm>
            <a:off x="191675" y="1693600"/>
            <a:ext cx="5046823" cy="3209151"/>
          </a:xfrm>
          <a:prstGeom prst="rect">
            <a:avLst/>
          </a:prstGeom>
          <a:noFill/>
          <a:ln>
            <a:noFill/>
          </a:ln>
        </p:spPr>
      </p:pic>
      <p:pic>
        <p:nvPicPr>
          <p:cNvPr id="226" name="Google Shape;226;p29"/>
          <p:cNvPicPr preferRelativeResize="0"/>
          <p:nvPr/>
        </p:nvPicPr>
        <p:blipFill>
          <a:blip r:embed="rId4">
            <a:alphaModFix/>
          </a:blip>
          <a:stretch>
            <a:fillRect/>
          </a:stretch>
        </p:blipFill>
        <p:spPr>
          <a:xfrm>
            <a:off x="5519700" y="1435650"/>
            <a:ext cx="1796900" cy="36011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Workflow pt1.</a:t>
            </a:r>
            <a:endParaRPr/>
          </a:p>
        </p:txBody>
      </p:sp>
      <p:sp>
        <p:nvSpPr>
          <p:cNvPr id="232" name="Google Shape;232;p30"/>
          <p:cNvSpPr/>
          <p:nvPr/>
        </p:nvSpPr>
        <p:spPr>
          <a:xfrm>
            <a:off x="447475"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Handling missing values</a:t>
            </a:r>
            <a:endParaRPr/>
          </a:p>
        </p:txBody>
      </p:sp>
      <p:sp>
        <p:nvSpPr>
          <p:cNvPr id="233" name="Google Shape;233;p30"/>
          <p:cNvSpPr/>
          <p:nvPr/>
        </p:nvSpPr>
        <p:spPr>
          <a:xfrm>
            <a:off x="2699863"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Handling ordinal and nominal values</a:t>
            </a:r>
            <a:endParaRPr/>
          </a:p>
        </p:txBody>
      </p:sp>
      <p:sp>
        <p:nvSpPr>
          <p:cNvPr id="234" name="Google Shape;234;p30"/>
          <p:cNvSpPr/>
          <p:nvPr/>
        </p:nvSpPr>
        <p:spPr>
          <a:xfrm>
            <a:off x="4952275"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Feature engineering</a:t>
            </a:r>
            <a:endParaRPr/>
          </a:p>
        </p:txBody>
      </p:sp>
      <p:cxnSp>
        <p:nvCxnSpPr>
          <p:cNvPr id="235" name="Google Shape;235;p30"/>
          <p:cNvCxnSpPr/>
          <p:nvPr/>
        </p:nvCxnSpPr>
        <p:spPr>
          <a:xfrm rot="10800000" flipH="1">
            <a:off x="2168413" y="2016600"/>
            <a:ext cx="366600" cy="11400"/>
          </a:xfrm>
          <a:prstGeom prst="straightConnector1">
            <a:avLst/>
          </a:prstGeom>
          <a:noFill/>
          <a:ln w="38100" cap="flat" cmpd="sng">
            <a:solidFill>
              <a:schemeClr val="dk2"/>
            </a:solidFill>
            <a:prstDash val="solid"/>
            <a:round/>
            <a:headEnd type="none" w="med" len="med"/>
            <a:tailEnd type="triangle" w="med" len="med"/>
          </a:ln>
        </p:spPr>
      </p:cxnSp>
      <p:cxnSp>
        <p:nvCxnSpPr>
          <p:cNvPr id="236" name="Google Shape;236;p30"/>
          <p:cNvCxnSpPr/>
          <p:nvPr/>
        </p:nvCxnSpPr>
        <p:spPr>
          <a:xfrm rot="10800000" flipH="1">
            <a:off x="4420813" y="2016600"/>
            <a:ext cx="366600" cy="11400"/>
          </a:xfrm>
          <a:prstGeom prst="straightConnector1">
            <a:avLst/>
          </a:prstGeom>
          <a:noFill/>
          <a:ln w="38100" cap="flat" cmpd="sng">
            <a:solidFill>
              <a:schemeClr val="dk2"/>
            </a:solidFill>
            <a:prstDash val="solid"/>
            <a:round/>
            <a:headEnd type="none" w="med" len="med"/>
            <a:tailEnd type="triangle" w="med" len="med"/>
          </a:ln>
        </p:spPr>
      </p:cxnSp>
      <p:sp>
        <p:nvSpPr>
          <p:cNvPr id="237" name="Google Shape;237;p30"/>
          <p:cNvSpPr txBox="1"/>
          <p:nvPr/>
        </p:nvSpPr>
        <p:spPr>
          <a:xfrm>
            <a:off x="6693775" y="2740725"/>
            <a:ext cx="25779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Removing features with dominating common values and weak correlation to target feature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Removing intercorrelated variables</a:t>
            </a:r>
            <a:endParaRPr>
              <a:latin typeface="Open Sans"/>
              <a:ea typeface="Open Sans"/>
              <a:cs typeface="Open Sans"/>
              <a:sym typeface="Open Sans"/>
            </a:endParaRPr>
          </a:p>
        </p:txBody>
      </p:sp>
      <p:sp>
        <p:nvSpPr>
          <p:cNvPr id="238" name="Google Shape;238;p30"/>
          <p:cNvSpPr/>
          <p:nvPr/>
        </p:nvSpPr>
        <p:spPr>
          <a:xfrm>
            <a:off x="7204675" y="1500850"/>
            <a:ext cx="1556100" cy="1126200"/>
          </a:xfrm>
          <a:prstGeom prst="rect">
            <a:avLst/>
          </a:prstGeom>
          <a:solidFill>
            <a:srgbClr val="C9DAF8"/>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Feature Selection</a:t>
            </a:r>
            <a:endParaRPr/>
          </a:p>
        </p:txBody>
      </p:sp>
      <p:cxnSp>
        <p:nvCxnSpPr>
          <p:cNvPr id="239" name="Google Shape;239;p30"/>
          <p:cNvCxnSpPr/>
          <p:nvPr/>
        </p:nvCxnSpPr>
        <p:spPr>
          <a:xfrm rot="10800000" flipH="1">
            <a:off x="6673225" y="2016600"/>
            <a:ext cx="366600" cy="114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Features Selection </a:t>
            </a:r>
            <a:endParaRPr/>
          </a:p>
        </p:txBody>
      </p:sp>
      <p:pic>
        <p:nvPicPr>
          <p:cNvPr id="245" name="Google Shape;245;p31"/>
          <p:cNvPicPr preferRelativeResize="0"/>
          <p:nvPr/>
        </p:nvPicPr>
        <p:blipFill>
          <a:blip r:embed="rId3">
            <a:alphaModFix/>
          </a:blip>
          <a:stretch>
            <a:fillRect/>
          </a:stretch>
        </p:blipFill>
        <p:spPr>
          <a:xfrm>
            <a:off x="280762" y="1806650"/>
            <a:ext cx="4453276" cy="2624651"/>
          </a:xfrm>
          <a:prstGeom prst="rect">
            <a:avLst/>
          </a:prstGeom>
          <a:noFill/>
          <a:ln>
            <a:noFill/>
          </a:ln>
        </p:spPr>
      </p:pic>
      <p:pic>
        <p:nvPicPr>
          <p:cNvPr id="246" name="Google Shape;246;p31"/>
          <p:cNvPicPr preferRelativeResize="0"/>
          <p:nvPr/>
        </p:nvPicPr>
        <p:blipFill>
          <a:blip r:embed="rId4">
            <a:alphaModFix/>
          </a:blip>
          <a:stretch>
            <a:fillRect/>
          </a:stretch>
        </p:blipFill>
        <p:spPr>
          <a:xfrm>
            <a:off x="4839450" y="1648700"/>
            <a:ext cx="4304551" cy="2940541"/>
          </a:xfrm>
          <a:prstGeom prst="rect">
            <a:avLst/>
          </a:prstGeom>
          <a:noFill/>
          <a:ln>
            <a:noFill/>
          </a:ln>
        </p:spPr>
      </p:pic>
      <p:sp>
        <p:nvSpPr>
          <p:cNvPr id="247" name="Google Shape;247;p31"/>
          <p:cNvSpPr/>
          <p:nvPr/>
        </p:nvSpPr>
        <p:spPr>
          <a:xfrm>
            <a:off x="8198750" y="1648700"/>
            <a:ext cx="377100" cy="282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txBox="1">
            <a:spLocks noGrp="1"/>
          </p:cNvSpPr>
          <p:nvPr>
            <p:ph type="body" idx="1"/>
          </p:nvPr>
        </p:nvSpPr>
        <p:spPr>
          <a:xfrm>
            <a:off x="311700" y="1190125"/>
            <a:ext cx="8264100" cy="5949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sz="1600" b="1">
                <a:solidFill>
                  <a:srgbClr val="1D1C1D"/>
                </a:solidFill>
              </a:rPr>
              <a:t>1a. Removing features with 1 dominant value and weak correlation to SalePrice:</a:t>
            </a:r>
            <a:endParaRPr sz="1600">
              <a:solidFill>
                <a:srgbClr val="1D1C1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Content</a:t>
            </a:r>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Problem Statement </a:t>
            </a:r>
            <a:endParaRPr/>
          </a:p>
          <a:p>
            <a:pPr marL="457200" lvl="0" indent="-342900" algn="l" rtl="0">
              <a:spcBef>
                <a:spcPts val="0"/>
              </a:spcBef>
              <a:spcAft>
                <a:spcPts val="0"/>
              </a:spcAft>
              <a:buSzPts val="1800"/>
              <a:buChar char="●"/>
            </a:pPr>
            <a:r>
              <a:rPr lang="en"/>
              <a:t>Background </a:t>
            </a:r>
            <a:endParaRPr/>
          </a:p>
          <a:p>
            <a:pPr marL="457200" lvl="0" indent="-342900" algn="l" rtl="0">
              <a:spcBef>
                <a:spcPts val="0"/>
              </a:spcBef>
              <a:spcAft>
                <a:spcPts val="0"/>
              </a:spcAft>
              <a:buSzPts val="1800"/>
              <a:buChar char="●"/>
            </a:pPr>
            <a:r>
              <a:rPr lang="en"/>
              <a:t>Model Workflow pt. 1 </a:t>
            </a:r>
            <a:endParaRPr/>
          </a:p>
          <a:p>
            <a:pPr marL="914400" lvl="1" indent="-317500" algn="l" rtl="0">
              <a:spcBef>
                <a:spcPts val="0"/>
              </a:spcBef>
              <a:spcAft>
                <a:spcPts val="0"/>
              </a:spcAft>
              <a:buSzPts val="1400"/>
              <a:buChar char="○"/>
            </a:pPr>
            <a:r>
              <a:rPr lang="en"/>
              <a:t>Data cleaning</a:t>
            </a:r>
            <a:endParaRPr/>
          </a:p>
          <a:p>
            <a:pPr marL="914400" lvl="1" indent="-317500" algn="l" rtl="0">
              <a:spcBef>
                <a:spcPts val="0"/>
              </a:spcBef>
              <a:spcAft>
                <a:spcPts val="0"/>
              </a:spcAft>
              <a:buSzPts val="1400"/>
              <a:buChar char="○"/>
            </a:pPr>
            <a:r>
              <a:rPr lang="en"/>
              <a:t>Feature engineering</a:t>
            </a:r>
            <a:endParaRPr/>
          </a:p>
          <a:p>
            <a:pPr marL="914400" lvl="1" indent="-317500" algn="l" rtl="0">
              <a:spcBef>
                <a:spcPts val="0"/>
              </a:spcBef>
              <a:spcAft>
                <a:spcPts val="0"/>
              </a:spcAft>
              <a:buSzPts val="1400"/>
              <a:buChar char="○"/>
            </a:pPr>
            <a:r>
              <a:rPr lang="en"/>
              <a:t>Feature selection</a:t>
            </a:r>
            <a:endParaRPr/>
          </a:p>
          <a:p>
            <a:pPr marL="457200" lvl="0" indent="-342900" algn="l" rtl="0">
              <a:spcBef>
                <a:spcPts val="0"/>
              </a:spcBef>
              <a:spcAft>
                <a:spcPts val="0"/>
              </a:spcAft>
              <a:buSzPts val="1800"/>
              <a:buChar char="●"/>
            </a:pPr>
            <a:r>
              <a:rPr lang="en"/>
              <a:t>Model Workflow pt. 2 </a:t>
            </a:r>
            <a:endParaRPr/>
          </a:p>
          <a:p>
            <a:pPr marL="914400" lvl="1" indent="-317500" algn="l" rtl="0">
              <a:spcBef>
                <a:spcPts val="0"/>
              </a:spcBef>
              <a:spcAft>
                <a:spcPts val="0"/>
              </a:spcAft>
              <a:buSzPts val="1400"/>
              <a:buChar char="○"/>
            </a:pPr>
            <a:r>
              <a:rPr lang="en"/>
              <a:t>Model Prep</a:t>
            </a:r>
            <a:endParaRPr/>
          </a:p>
          <a:p>
            <a:pPr marL="914400" lvl="1" indent="-317500" algn="l" rtl="0">
              <a:spcBef>
                <a:spcPts val="0"/>
              </a:spcBef>
              <a:spcAft>
                <a:spcPts val="0"/>
              </a:spcAft>
              <a:buSzPts val="1400"/>
              <a:buChar char="○"/>
            </a:pPr>
            <a:r>
              <a:rPr lang="en"/>
              <a:t>Model fit and evaluation</a:t>
            </a:r>
            <a:endParaRPr/>
          </a:p>
          <a:p>
            <a:pPr marL="914400" lvl="1" indent="-317500" algn="l" rtl="0">
              <a:spcBef>
                <a:spcPts val="0"/>
              </a:spcBef>
              <a:spcAft>
                <a:spcPts val="0"/>
              </a:spcAft>
              <a:buSzPts val="1400"/>
              <a:buChar char="○"/>
            </a:pPr>
            <a:r>
              <a:rPr lang="en"/>
              <a:t>Model Improvement</a:t>
            </a:r>
            <a:endParaRPr/>
          </a:p>
          <a:p>
            <a:pPr marL="457200" lvl="0" indent="-342900" algn="l" rtl="0">
              <a:spcBef>
                <a:spcPts val="0"/>
              </a:spcBef>
              <a:spcAft>
                <a:spcPts val="0"/>
              </a:spcAft>
              <a:buSzPts val="1800"/>
              <a:buChar char="●"/>
            </a:pPr>
            <a:r>
              <a:rPr lang="en"/>
              <a:t>Conclusions &amp; Recommendations</a:t>
            </a:r>
            <a:endParaRPr/>
          </a:p>
        </p:txBody>
      </p:sp>
      <p:pic>
        <p:nvPicPr>
          <p:cNvPr id="74" name="Google Shape;74;p14"/>
          <p:cNvPicPr preferRelativeResize="0"/>
          <p:nvPr/>
        </p:nvPicPr>
        <p:blipFill rotWithShape="1">
          <a:blip r:embed="rId3">
            <a:alphaModFix/>
          </a:blip>
          <a:srcRect l="14091" r="15733"/>
          <a:stretch/>
        </p:blipFill>
        <p:spPr>
          <a:xfrm>
            <a:off x="5317600" y="1665600"/>
            <a:ext cx="2512326" cy="1812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pic>
        <p:nvPicPr>
          <p:cNvPr id="253" name="Google Shape;253;p32"/>
          <p:cNvPicPr preferRelativeResize="0"/>
          <p:nvPr/>
        </p:nvPicPr>
        <p:blipFill>
          <a:blip r:embed="rId3">
            <a:alphaModFix/>
          </a:blip>
          <a:stretch>
            <a:fillRect/>
          </a:stretch>
        </p:blipFill>
        <p:spPr>
          <a:xfrm>
            <a:off x="642950" y="1465900"/>
            <a:ext cx="7033026" cy="3600375"/>
          </a:xfrm>
          <a:prstGeom prst="rect">
            <a:avLst/>
          </a:prstGeom>
          <a:noFill/>
          <a:ln>
            <a:noFill/>
          </a:ln>
        </p:spPr>
      </p:pic>
      <p:sp>
        <p:nvSpPr>
          <p:cNvPr id="254" name="Google Shape;254;p32"/>
          <p:cNvSpPr/>
          <p:nvPr/>
        </p:nvSpPr>
        <p:spPr>
          <a:xfrm>
            <a:off x="1045425" y="2024400"/>
            <a:ext cx="412800" cy="2856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txBox="1"/>
          <p:nvPr/>
        </p:nvSpPr>
        <p:spPr>
          <a:xfrm>
            <a:off x="3331225" y="2233800"/>
            <a:ext cx="199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Open Sans"/>
                <a:ea typeface="Open Sans"/>
                <a:cs typeface="Open Sans"/>
                <a:sym typeface="Open Sans"/>
              </a:rPr>
              <a:t>Remove these!</a:t>
            </a:r>
            <a:endParaRPr b="1">
              <a:solidFill>
                <a:srgbClr val="FF0000"/>
              </a:solidFill>
              <a:latin typeface="Open Sans"/>
              <a:ea typeface="Open Sans"/>
              <a:cs typeface="Open Sans"/>
              <a:sym typeface="Open Sans"/>
            </a:endParaRPr>
          </a:p>
        </p:txBody>
      </p:sp>
      <p:sp>
        <p:nvSpPr>
          <p:cNvPr id="256" name="Google Shape;256;p32"/>
          <p:cNvSpPr/>
          <p:nvPr/>
        </p:nvSpPr>
        <p:spPr>
          <a:xfrm>
            <a:off x="1045425" y="2557800"/>
            <a:ext cx="412800" cy="2856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1045425" y="3374050"/>
            <a:ext cx="412800" cy="2856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4638375" y="3858350"/>
            <a:ext cx="412800" cy="2856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3"/>
          <p:cNvPicPr preferRelativeResize="0"/>
          <p:nvPr/>
        </p:nvPicPr>
        <p:blipFill>
          <a:blip r:embed="rId3">
            <a:alphaModFix/>
          </a:blip>
          <a:stretch>
            <a:fillRect/>
          </a:stretch>
        </p:blipFill>
        <p:spPr>
          <a:xfrm>
            <a:off x="6900" y="1698225"/>
            <a:ext cx="4520950" cy="2678625"/>
          </a:xfrm>
          <a:prstGeom prst="rect">
            <a:avLst/>
          </a:prstGeom>
          <a:noFill/>
          <a:ln>
            <a:noFill/>
          </a:ln>
        </p:spPr>
      </p:pic>
      <p:sp>
        <p:nvSpPr>
          <p:cNvPr id="264" name="Google Shape;264;p33"/>
          <p:cNvSpPr txBox="1">
            <a:spLocks noGrp="1"/>
          </p:cNvSpPr>
          <p:nvPr>
            <p:ph type="title"/>
          </p:nvPr>
        </p:nvSpPr>
        <p:spPr>
          <a:xfrm>
            <a:off x="1593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Selection</a:t>
            </a:r>
            <a:endParaRPr/>
          </a:p>
        </p:txBody>
      </p:sp>
      <p:sp>
        <p:nvSpPr>
          <p:cNvPr id="265" name="Google Shape;265;p33"/>
          <p:cNvSpPr txBox="1"/>
          <p:nvPr/>
        </p:nvSpPr>
        <p:spPr>
          <a:xfrm>
            <a:off x="2069400" y="1698225"/>
            <a:ext cx="199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Open Sans"/>
                <a:ea typeface="Open Sans"/>
                <a:cs typeface="Open Sans"/>
                <a:sym typeface="Open Sans"/>
              </a:rPr>
              <a:t>Remove these!</a:t>
            </a:r>
            <a:endParaRPr b="1">
              <a:solidFill>
                <a:srgbClr val="FF0000"/>
              </a:solidFill>
              <a:latin typeface="Open Sans"/>
              <a:ea typeface="Open Sans"/>
              <a:cs typeface="Open Sans"/>
              <a:sym typeface="Open Sans"/>
            </a:endParaRPr>
          </a:p>
        </p:txBody>
      </p:sp>
      <p:sp>
        <p:nvSpPr>
          <p:cNvPr id="266" name="Google Shape;266;p33"/>
          <p:cNvSpPr/>
          <p:nvPr/>
        </p:nvSpPr>
        <p:spPr>
          <a:xfrm>
            <a:off x="1826825" y="3523900"/>
            <a:ext cx="412800" cy="285600"/>
          </a:xfrm>
          <a:prstGeom prst="ellipse">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3075625" y="3523900"/>
            <a:ext cx="412800" cy="285600"/>
          </a:xfrm>
          <a:prstGeom prst="ellipse">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549750" y="2023400"/>
            <a:ext cx="412800" cy="2856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body" idx="1"/>
          </p:nvPr>
        </p:nvSpPr>
        <p:spPr>
          <a:xfrm>
            <a:off x="159300" y="775225"/>
            <a:ext cx="8264100" cy="594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b="1">
                <a:solidFill>
                  <a:srgbClr val="1D1C1D"/>
                </a:solidFill>
              </a:rPr>
              <a:t>2. Removing intercorrelated features (‘Basement’ related features)</a:t>
            </a:r>
            <a:endParaRPr sz="1600">
              <a:solidFill>
                <a:srgbClr val="1D1C1D"/>
              </a:solidFill>
            </a:endParaRPr>
          </a:p>
        </p:txBody>
      </p:sp>
      <p:pic>
        <p:nvPicPr>
          <p:cNvPr id="270" name="Google Shape;270;p33"/>
          <p:cNvPicPr preferRelativeResize="0"/>
          <p:nvPr/>
        </p:nvPicPr>
        <p:blipFill rotWithShape="1">
          <a:blip r:embed="rId4">
            <a:alphaModFix/>
          </a:blip>
          <a:srcRect r="15511"/>
          <a:stretch/>
        </p:blipFill>
        <p:spPr>
          <a:xfrm>
            <a:off x="4555225" y="1532700"/>
            <a:ext cx="4520950" cy="2739225"/>
          </a:xfrm>
          <a:prstGeom prst="rect">
            <a:avLst/>
          </a:prstGeom>
          <a:noFill/>
          <a:ln>
            <a:noFill/>
          </a:ln>
        </p:spPr>
      </p:pic>
      <p:sp>
        <p:nvSpPr>
          <p:cNvPr id="271" name="Google Shape;271;p33"/>
          <p:cNvSpPr/>
          <p:nvPr/>
        </p:nvSpPr>
        <p:spPr>
          <a:xfrm>
            <a:off x="4855425" y="1948200"/>
            <a:ext cx="412800" cy="2856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4855425" y="2329200"/>
            <a:ext cx="412800" cy="2856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4855425" y="2938800"/>
            <a:ext cx="412800" cy="2856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7598625" y="3319800"/>
            <a:ext cx="412800" cy="2856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Workflow pt2.</a:t>
            </a:r>
            <a:endParaRPr/>
          </a:p>
        </p:txBody>
      </p:sp>
      <p:sp>
        <p:nvSpPr>
          <p:cNvPr id="280" name="Google Shape;280;p34"/>
          <p:cNvSpPr txBox="1"/>
          <p:nvPr/>
        </p:nvSpPr>
        <p:spPr>
          <a:xfrm>
            <a:off x="122025" y="2892175"/>
            <a:ext cx="73212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Model utilizes 80/20 as train/test data for a robust model</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Regression models considered: Linear, Lasso, Ridge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81" name="Google Shape;281;p34"/>
          <p:cNvSpPr/>
          <p:nvPr/>
        </p:nvSpPr>
        <p:spPr>
          <a:xfrm>
            <a:off x="632175" y="1500850"/>
            <a:ext cx="1556100" cy="1126200"/>
          </a:xfrm>
          <a:prstGeom prst="rect">
            <a:avLst/>
          </a:prstGeom>
          <a:solidFill>
            <a:srgbClr val="C9DAF8"/>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 Prep &amp; Cross validation</a:t>
            </a:r>
            <a:endParaRPr/>
          </a:p>
        </p:txBody>
      </p:sp>
      <p:sp>
        <p:nvSpPr>
          <p:cNvPr id="282" name="Google Shape;282;p34"/>
          <p:cNvSpPr/>
          <p:nvPr/>
        </p:nvSpPr>
        <p:spPr>
          <a:xfrm>
            <a:off x="3793938" y="1500850"/>
            <a:ext cx="1556100" cy="1126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 selection and evaluation</a:t>
            </a:r>
            <a:endParaRPr/>
          </a:p>
        </p:txBody>
      </p:sp>
      <p:sp>
        <p:nvSpPr>
          <p:cNvPr id="283" name="Google Shape;283;p34"/>
          <p:cNvSpPr/>
          <p:nvPr/>
        </p:nvSpPr>
        <p:spPr>
          <a:xfrm>
            <a:off x="6871200" y="1500850"/>
            <a:ext cx="1556100" cy="1126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 Improvement</a:t>
            </a:r>
            <a:endParaRPr/>
          </a:p>
        </p:txBody>
      </p:sp>
      <p:cxnSp>
        <p:nvCxnSpPr>
          <p:cNvPr id="284" name="Google Shape;284;p34"/>
          <p:cNvCxnSpPr/>
          <p:nvPr/>
        </p:nvCxnSpPr>
        <p:spPr>
          <a:xfrm rot="10800000" flipH="1">
            <a:off x="2807813" y="2016600"/>
            <a:ext cx="366600" cy="11400"/>
          </a:xfrm>
          <a:prstGeom prst="straightConnector1">
            <a:avLst/>
          </a:prstGeom>
          <a:noFill/>
          <a:ln w="38100" cap="flat" cmpd="sng">
            <a:solidFill>
              <a:schemeClr val="dk2"/>
            </a:solidFill>
            <a:prstDash val="solid"/>
            <a:round/>
            <a:headEnd type="none" w="med" len="med"/>
            <a:tailEnd type="triangle" w="med" len="med"/>
          </a:ln>
        </p:spPr>
      </p:cxnSp>
      <p:cxnSp>
        <p:nvCxnSpPr>
          <p:cNvPr id="285" name="Google Shape;285;p34"/>
          <p:cNvCxnSpPr/>
          <p:nvPr/>
        </p:nvCxnSpPr>
        <p:spPr>
          <a:xfrm rot="10800000" flipH="1">
            <a:off x="5927325" y="2016600"/>
            <a:ext cx="366600" cy="114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Prep</a:t>
            </a:r>
            <a:endParaRPr/>
          </a:p>
        </p:txBody>
      </p:sp>
      <p:graphicFrame>
        <p:nvGraphicFramePr>
          <p:cNvPr id="291" name="Google Shape;291;p35"/>
          <p:cNvGraphicFramePr/>
          <p:nvPr/>
        </p:nvGraphicFramePr>
        <p:xfrm>
          <a:off x="311700" y="1508363"/>
          <a:ext cx="3702250" cy="2465395"/>
        </p:xfrm>
        <a:graphic>
          <a:graphicData uri="http://schemas.openxmlformats.org/drawingml/2006/table">
            <a:tbl>
              <a:tblPr>
                <a:noFill/>
                <a:tableStyleId>{F0109F05-3477-4272-9E11-85CA77C6CB38}</a:tableStyleId>
              </a:tblPr>
              <a:tblGrid>
                <a:gridCol w="1851125">
                  <a:extLst>
                    <a:ext uri="{9D8B030D-6E8A-4147-A177-3AD203B41FA5}">
                      <a16:colId xmlns:a16="http://schemas.microsoft.com/office/drawing/2014/main" val="20000"/>
                    </a:ext>
                  </a:extLst>
                </a:gridCol>
                <a:gridCol w="1851125">
                  <a:extLst>
                    <a:ext uri="{9D8B030D-6E8A-4147-A177-3AD203B41FA5}">
                      <a16:colId xmlns:a16="http://schemas.microsoft.com/office/drawing/2014/main" val="20001"/>
                    </a:ext>
                  </a:extLst>
                </a:gridCol>
              </a:tblGrid>
              <a:tr h="644025">
                <a:tc>
                  <a:txBody>
                    <a:bodyPr/>
                    <a:lstStyle/>
                    <a:p>
                      <a:pPr marL="0" lvl="0" indent="0" algn="ctr" rtl="0">
                        <a:spcBef>
                          <a:spcPts val="0"/>
                        </a:spcBef>
                        <a:spcAft>
                          <a:spcPts val="0"/>
                        </a:spcAft>
                        <a:buNone/>
                      </a:pPr>
                      <a:r>
                        <a:rPr lang="en"/>
                        <a:t>Model</a:t>
                      </a:r>
                      <a:endParaRPr/>
                    </a:p>
                  </a:txBody>
                  <a:tcPr marL="91425" marR="91425" marT="91425" marB="91425">
                    <a:solidFill>
                      <a:srgbClr val="C9DAF8"/>
                    </a:solidFill>
                  </a:tcPr>
                </a:tc>
                <a:tc>
                  <a:txBody>
                    <a:bodyPr/>
                    <a:lstStyle/>
                    <a:p>
                      <a:pPr marL="0" lvl="0" indent="0" algn="ctr" rtl="0">
                        <a:spcBef>
                          <a:spcPts val="0"/>
                        </a:spcBef>
                        <a:spcAft>
                          <a:spcPts val="0"/>
                        </a:spcAft>
                        <a:buNone/>
                      </a:pPr>
                      <a:r>
                        <a:rPr lang="en"/>
                        <a:t>Cross validation score</a:t>
                      </a:r>
                      <a:endParaRPr/>
                    </a:p>
                  </a:txBody>
                  <a:tcPr marL="91425" marR="91425" marT="91425" marB="91425">
                    <a:solidFill>
                      <a:srgbClr val="C9DAF8"/>
                    </a:solidFill>
                  </a:tcPr>
                </a:tc>
                <a:extLst>
                  <a:ext uri="{0D108BD9-81ED-4DB2-BD59-A6C34878D82A}">
                    <a16:rowId xmlns:a16="http://schemas.microsoft.com/office/drawing/2014/main" val="10000"/>
                  </a:ext>
                </a:extLst>
              </a:tr>
              <a:tr h="575125">
                <a:tc>
                  <a:txBody>
                    <a:bodyPr/>
                    <a:lstStyle/>
                    <a:p>
                      <a:pPr marL="0" lvl="0" indent="0" algn="ctr" rtl="0">
                        <a:spcBef>
                          <a:spcPts val="0"/>
                        </a:spcBef>
                        <a:spcAft>
                          <a:spcPts val="0"/>
                        </a:spcAft>
                        <a:buNone/>
                      </a:pPr>
                      <a:r>
                        <a:rPr lang="en"/>
                        <a:t>Linear Regression</a:t>
                      </a:r>
                      <a:endParaRPr/>
                    </a:p>
                  </a:txBody>
                  <a:tcPr marL="91425" marR="91425" marT="91425" marB="91425"/>
                </a:tc>
                <a:tc>
                  <a:txBody>
                    <a:bodyPr/>
                    <a:lstStyle/>
                    <a:p>
                      <a:pPr marL="0" lvl="0" indent="0" algn="l" rtl="0">
                        <a:spcBef>
                          <a:spcPts val="0"/>
                        </a:spcBef>
                        <a:spcAft>
                          <a:spcPts val="0"/>
                        </a:spcAft>
                        <a:buNone/>
                      </a:pPr>
                      <a:r>
                        <a:rPr lang="en" sz="1050">
                          <a:highlight>
                            <a:srgbClr val="FFFFFF"/>
                          </a:highlight>
                        </a:rPr>
                        <a:t>[0.815, 0.798, 0.862]</a:t>
                      </a:r>
                      <a:endParaRPr sz="1050">
                        <a:highlight>
                          <a:srgbClr val="FFFFFF"/>
                        </a:highlight>
                      </a:endParaRPr>
                    </a:p>
                    <a:p>
                      <a:pPr marL="0" lvl="0" indent="0" algn="l" rtl="0">
                        <a:spcBef>
                          <a:spcPts val="0"/>
                        </a:spcBef>
                        <a:spcAft>
                          <a:spcPts val="0"/>
                        </a:spcAft>
                        <a:buNone/>
                      </a:pPr>
                      <a:r>
                        <a:rPr lang="en" sz="1250" b="1">
                          <a:highlight>
                            <a:srgbClr val="FFFFFF"/>
                          </a:highlight>
                        </a:rPr>
                        <a:t>mean = 0.825</a:t>
                      </a:r>
                      <a:endParaRPr sz="1050">
                        <a:highlight>
                          <a:srgbClr val="FFFFFF"/>
                        </a:highlight>
                      </a:endParaRPr>
                    </a:p>
                  </a:txBody>
                  <a:tcPr marL="91425" marR="91425" marT="91425" marB="91425"/>
                </a:tc>
                <a:extLst>
                  <a:ext uri="{0D108BD9-81ED-4DB2-BD59-A6C34878D82A}">
                    <a16:rowId xmlns:a16="http://schemas.microsoft.com/office/drawing/2014/main" val="10001"/>
                  </a:ext>
                </a:extLst>
              </a:tr>
              <a:tr h="466100">
                <a:tc>
                  <a:txBody>
                    <a:bodyPr/>
                    <a:lstStyle/>
                    <a:p>
                      <a:pPr marL="0" lvl="0" indent="0" algn="ctr" rtl="0">
                        <a:spcBef>
                          <a:spcPts val="0"/>
                        </a:spcBef>
                        <a:spcAft>
                          <a:spcPts val="0"/>
                        </a:spcAft>
                        <a:buNone/>
                      </a:pPr>
                      <a:r>
                        <a:rPr lang="en"/>
                        <a:t>Ridge</a:t>
                      </a:r>
                      <a:endParaRPr/>
                    </a:p>
                    <a:p>
                      <a:pPr marL="0" lvl="0" indent="0" algn="ctr" rtl="0">
                        <a:spcBef>
                          <a:spcPts val="0"/>
                        </a:spcBef>
                        <a:spcAft>
                          <a:spcPts val="0"/>
                        </a:spcAft>
                        <a:buNone/>
                      </a:pPr>
                      <a:endParaRPr/>
                    </a:p>
                  </a:txBody>
                  <a:tcPr marL="91425" marR="91425" marT="91425" marB="91425">
                    <a:solidFill>
                      <a:srgbClr val="93C47D"/>
                    </a:solidFill>
                  </a:tcPr>
                </a:tc>
                <a:tc>
                  <a:txBody>
                    <a:bodyPr/>
                    <a:lstStyle/>
                    <a:p>
                      <a:pPr marL="0" lvl="0" indent="0" algn="l" rtl="0">
                        <a:spcBef>
                          <a:spcPts val="0"/>
                        </a:spcBef>
                        <a:spcAft>
                          <a:spcPts val="0"/>
                        </a:spcAft>
                        <a:buNone/>
                      </a:pPr>
                      <a:r>
                        <a:rPr lang="en" sz="1050">
                          <a:highlight>
                            <a:srgbClr val="FFFFFF"/>
                          </a:highlight>
                        </a:rPr>
                        <a:t>[0.818, 0.806, 0.865]</a:t>
                      </a:r>
                      <a:endParaRPr sz="1050">
                        <a:highlight>
                          <a:srgbClr val="FFFFFF"/>
                        </a:highlight>
                      </a:endParaRPr>
                    </a:p>
                    <a:p>
                      <a:pPr marL="0" lvl="0" indent="0" algn="l" rtl="0">
                        <a:spcBef>
                          <a:spcPts val="0"/>
                        </a:spcBef>
                        <a:spcAft>
                          <a:spcPts val="0"/>
                        </a:spcAft>
                        <a:buNone/>
                      </a:pPr>
                      <a:r>
                        <a:rPr lang="en" sz="1250" b="1">
                          <a:highlight>
                            <a:srgbClr val="FFFFFF"/>
                          </a:highlight>
                        </a:rPr>
                        <a:t>mean = 0.830</a:t>
                      </a:r>
                      <a:endParaRPr/>
                    </a:p>
                  </a:txBody>
                  <a:tcPr marL="91425" marR="91425" marT="91425" marB="91425"/>
                </a:tc>
                <a:extLst>
                  <a:ext uri="{0D108BD9-81ED-4DB2-BD59-A6C34878D82A}">
                    <a16:rowId xmlns:a16="http://schemas.microsoft.com/office/drawing/2014/main" val="10002"/>
                  </a:ext>
                </a:extLst>
              </a:tr>
              <a:tr h="636675">
                <a:tc>
                  <a:txBody>
                    <a:bodyPr/>
                    <a:lstStyle/>
                    <a:p>
                      <a:pPr marL="0" lvl="0" indent="0" algn="ctr" rtl="0">
                        <a:spcBef>
                          <a:spcPts val="0"/>
                        </a:spcBef>
                        <a:spcAft>
                          <a:spcPts val="0"/>
                        </a:spcAft>
                        <a:buNone/>
                      </a:pPr>
                      <a:r>
                        <a:rPr lang="en"/>
                        <a:t>Lasso</a:t>
                      </a:r>
                      <a:endParaRPr/>
                    </a:p>
                  </a:txBody>
                  <a:tcPr marL="91425" marR="91425" marT="91425" marB="91425"/>
                </a:tc>
                <a:tc>
                  <a:txBody>
                    <a:bodyPr/>
                    <a:lstStyle/>
                    <a:p>
                      <a:pPr marL="0" lvl="0" indent="0" algn="l" rtl="0">
                        <a:lnSpc>
                          <a:spcPct val="115000"/>
                        </a:lnSpc>
                        <a:spcBef>
                          <a:spcPts val="0"/>
                        </a:spcBef>
                        <a:spcAft>
                          <a:spcPts val="0"/>
                        </a:spcAft>
                        <a:buNone/>
                      </a:pPr>
                      <a:r>
                        <a:rPr lang="en" sz="1050">
                          <a:highlight>
                            <a:srgbClr val="FFFFFF"/>
                          </a:highlight>
                        </a:rPr>
                        <a:t>[0.816, 0.798, 0.862]</a:t>
                      </a:r>
                      <a:endParaRPr sz="1050">
                        <a:highlight>
                          <a:srgbClr val="FFFFFF"/>
                        </a:highlight>
                      </a:endParaRPr>
                    </a:p>
                    <a:p>
                      <a:pPr marL="0" lvl="0" indent="0" algn="l" rtl="0">
                        <a:spcBef>
                          <a:spcPts val="0"/>
                        </a:spcBef>
                        <a:spcAft>
                          <a:spcPts val="0"/>
                        </a:spcAft>
                        <a:buNone/>
                      </a:pPr>
                      <a:r>
                        <a:rPr lang="en" sz="1250" b="1">
                          <a:highlight>
                            <a:srgbClr val="FFFFFF"/>
                          </a:highlight>
                        </a:rPr>
                        <a:t>mean = 0.826</a:t>
                      </a:r>
                      <a:endParaRPr/>
                    </a:p>
                  </a:txBody>
                  <a:tcPr marL="91425" marR="91425" marT="91425" marB="91425"/>
                </a:tc>
                <a:extLst>
                  <a:ext uri="{0D108BD9-81ED-4DB2-BD59-A6C34878D82A}">
                    <a16:rowId xmlns:a16="http://schemas.microsoft.com/office/drawing/2014/main" val="10003"/>
                  </a:ext>
                </a:extLst>
              </a:tr>
            </a:tbl>
          </a:graphicData>
        </a:graphic>
      </p:graphicFrame>
      <p:cxnSp>
        <p:nvCxnSpPr>
          <p:cNvPr id="292" name="Google Shape;292;p35"/>
          <p:cNvCxnSpPr/>
          <p:nvPr/>
        </p:nvCxnSpPr>
        <p:spPr>
          <a:xfrm>
            <a:off x="6462800" y="3344025"/>
            <a:ext cx="355200" cy="0"/>
          </a:xfrm>
          <a:prstGeom prst="straightConnector1">
            <a:avLst/>
          </a:prstGeom>
          <a:noFill/>
          <a:ln w="38100" cap="flat" cmpd="sng">
            <a:solidFill>
              <a:schemeClr val="dk2"/>
            </a:solidFill>
            <a:prstDash val="solid"/>
            <a:round/>
            <a:headEnd type="none" w="med" len="med"/>
            <a:tailEnd type="triangle" w="med" len="med"/>
          </a:ln>
        </p:spPr>
      </p:cxnSp>
      <p:sp>
        <p:nvSpPr>
          <p:cNvPr id="293" name="Google Shape;293;p35"/>
          <p:cNvSpPr txBox="1"/>
          <p:nvPr/>
        </p:nvSpPr>
        <p:spPr>
          <a:xfrm>
            <a:off x="6969000" y="3143925"/>
            <a:ext cx="200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Performed best</a:t>
            </a:r>
            <a:endParaRPr>
              <a:latin typeface="Open Sans"/>
              <a:ea typeface="Open Sans"/>
              <a:cs typeface="Open Sans"/>
              <a:sym typeface="Open Sans"/>
            </a:endParaRPr>
          </a:p>
        </p:txBody>
      </p:sp>
      <p:pic>
        <p:nvPicPr>
          <p:cNvPr id="294" name="Google Shape;294;p35"/>
          <p:cNvPicPr preferRelativeResize="0"/>
          <p:nvPr/>
        </p:nvPicPr>
        <p:blipFill>
          <a:blip r:embed="rId3">
            <a:alphaModFix/>
          </a:blip>
          <a:stretch>
            <a:fillRect/>
          </a:stretch>
        </p:blipFill>
        <p:spPr>
          <a:xfrm>
            <a:off x="4129475" y="1499725"/>
            <a:ext cx="4903251" cy="2329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Workflow pt2.</a:t>
            </a:r>
            <a:endParaRPr/>
          </a:p>
        </p:txBody>
      </p:sp>
      <p:sp>
        <p:nvSpPr>
          <p:cNvPr id="300" name="Google Shape;300;p36"/>
          <p:cNvSpPr/>
          <p:nvPr/>
        </p:nvSpPr>
        <p:spPr>
          <a:xfrm>
            <a:off x="632175" y="1500850"/>
            <a:ext cx="1556100" cy="1126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 Prep &amp; Cross validation</a:t>
            </a:r>
            <a:endParaRPr/>
          </a:p>
        </p:txBody>
      </p:sp>
      <p:sp>
        <p:nvSpPr>
          <p:cNvPr id="301" name="Google Shape;301;p36"/>
          <p:cNvSpPr/>
          <p:nvPr/>
        </p:nvSpPr>
        <p:spPr>
          <a:xfrm>
            <a:off x="3793938" y="1500850"/>
            <a:ext cx="1556100" cy="1126200"/>
          </a:xfrm>
          <a:prstGeom prst="rect">
            <a:avLst/>
          </a:prstGeom>
          <a:solidFill>
            <a:srgbClr val="C9DAF8"/>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 selection and evaluation</a:t>
            </a:r>
            <a:endParaRPr/>
          </a:p>
        </p:txBody>
      </p:sp>
      <p:sp>
        <p:nvSpPr>
          <p:cNvPr id="302" name="Google Shape;302;p36"/>
          <p:cNvSpPr/>
          <p:nvPr/>
        </p:nvSpPr>
        <p:spPr>
          <a:xfrm>
            <a:off x="6871200" y="1500850"/>
            <a:ext cx="1556100" cy="1126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 Improvement</a:t>
            </a:r>
            <a:endParaRPr/>
          </a:p>
        </p:txBody>
      </p:sp>
      <p:cxnSp>
        <p:nvCxnSpPr>
          <p:cNvPr id="303" name="Google Shape;303;p36"/>
          <p:cNvCxnSpPr/>
          <p:nvPr/>
        </p:nvCxnSpPr>
        <p:spPr>
          <a:xfrm rot="10800000" flipH="1">
            <a:off x="2807813" y="2016600"/>
            <a:ext cx="366600" cy="11400"/>
          </a:xfrm>
          <a:prstGeom prst="straightConnector1">
            <a:avLst/>
          </a:prstGeom>
          <a:noFill/>
          <a:ln w="38100" cap="flat" cmpd="sng">
            <a:solidFill>
              <a:schemeClr val="dk2"/>
            </a:solidFill>
            <a:prstDash val="solid"/>
            <a:round/>
            <a:headEnd type="none" w="med" len="med"/>
            <a:tailEnd type="triangle" w="med" len="med"/>
          </a:ln>
        </p:spPr>
      </p:cxnSp>
      <p:cxnSp>
        <p:nvCxnSpPr>
          <p:cNvPr id="304" name="Google Shape;304;p36"/>
          <p:cNvCxnSpPr/>
          <p:nvPr/>
        </p:nvCxnSpPr>
        <p:spPr>
          <a:xfrm rot="10800000" flipH="1">
            <a:off x="5927325" y="2016600"/>
            <a:ext cx="366600" cy="11400"/>
          </a:xfrm>
          <a:prstGeom prst="straightConnector1">
            <a:avLst/>
          </a:prstGeom>
          <a:noFill/>
          <a:ln w="38100" cap="flat" cmpd="sng">
            <a:solidFill>
              <a:schemeClr val="dk2"/>
            </a:solidFill>
            <a:prstDash val="solid"/>
            <a:round/>
            <a:headEnd type="none" w="med" len="med"/>
            <a:tailEnd type="triangle" w="med" len="med"/>
          </a:ln>
        </p:spPr>
      </p:cxnSp>
      <p:sp>
        <p:nvSpPr>
          <p:cNvPr id="305" name="Google Shape;305;p36"/>
          <p:cNvSpPr txBox="1"/>
          <p:nvPr/>
        </p:nvSpPr>
        <p:spPr>
          <a:xfrm>
            <a:off x="122025" y="2892175"/>
            <a:ext cx="7321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Regularisation using Ridge and Lasso to avoid overfitting</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Ridge Regression identified as best model</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Comparison against Null Model (i.e. mean SalePrice)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graphicFrame>
        <p:nvGraphicFramePr>
          <p:cNvPr id="306" name="Google Shape;306;p36"/>
          <p:cNvGraphicFramePr/>
          <p:nvPr/>
        </p:nvGraphicFramePr>
        <p:xfrm>
          <a:off x="5927325" y="2975481"/>
          <a:ext cx="3043450" cy="1417200"/>
        </p:xfrm>
        <a:graphic>
          <a:graphicData uri="http://schemas.openxmlformats.org/drawingml/2006/table">
            <a:tbl>
              <a:tblPr>
                <a:noFill/>
                <a:tableStyleId>{F0109F05-3477-4272-9E11-85CA77C6CB38}</a:tableStyleId>
              </a:tblPr>
              <a:tblGrid>
                <a:gridCol w="815425">
                  <a:extLst>
                    <a:ext uri="{9D8B030D-6E8A-4147-A177-3AD203B41FA5}">
                      <a16:colId xmlns:a16="http://schemas.microsoft.com/office/drawing/2014/main" val="20000"/>
                    </a:ext>
                  </a:extLst>
                </a:gridCol>
                <a:gridCol w="742675">
                  <a:extLst>
                    <a:ext uri="{9D8B030D-6E8A-4147-A177-3AD203B41FA5}">
                      <a16:colId xmlns:a16="http://schemas.microsoft.com/office/drawing/2014/main" val="20001"/>
                    </a:ext>
                  </a:extLst>
                </a:gridCol>
                <a:gridCol w="742675">
                  <a:extLst>
                    <a:ext uri="{9D8B030D-6E8A-4147-A177-3AD203B41FA5}">
                      <a16:colId xmlns:a16="http://schemas.microsoft.com/office/drawing/2014/main" val="20002"/>
                    </a:ext>
                  </a:extLst>
                </a:gridCol>
                <a:gridCol w="742675">
                  <a:extLst>
                    <a:ext uri="{9D8B030D-6E8A-4147-A177-3AD203B41FA5}">
                      <a16:colId xmlns:a16="http://schemas.microsoft.com/office/drawing/2014/main" val="20003"/>
                    </a:ext>
                  </a:extLst>
                </a:gridCol>
              </a:tblGrid>
              <a:tr h="404075">
                <a:tc>
                  <a:txBody>
                    <a:bodyPr/>
                    <a:lstStyle/>
                    <a:p>
                      <a:pPr marL="0" lvl="0" indent="0" algn="ctr" rtl="0">
                        <a:spcBef>
                          <a:spcPts val="0"/>
                        </a:spcBef>
                        <a:spcAft>
                          <a:spcPts val="0"/>
                        </a:spcAft>
                        <a:buNone/>
                      </a:pPr>
                      <a:r>
                        <a:rPr lang="en" sz="900"/>
                        <a:t>Model</a:t>
                      </a:r>
                      <a:endParaRPr sz="900"/>
                    </a:p>
                  </a:txBody>
                  <a:tcPr marL="91425" marR="91425" marT="91425" marB="91425">
                    <a:solidFill>
                      <a:srgbClr val="C9DAF8"/>
                    </a:solidFill>
                  </a:tcPr>
                </a:tc>
                <a:tc>
                  <a:txBody>
                    <a:bodyPr/>
                    <a:lstStyle/>
                    <a:p>
                      <a:pPr marL="0" lvl="0" indent="0" algn="ctr" rtl="0">
                        <a:spcBef>
                          <a:spcPts val="0"/>
                        </a:spcBef>
                        <a:spcAft>
                          <a:spcPts val="0"/>
                        </a:spcAft>
                        <a:buNone/>
                      </a:pPr>
                      <a:r>
                        <a:rPr lang="en" sz="900"/>
                        <a:t>R² score</a:t>
                      </a:r>
                      <a:br>
                        <a:rPr lang="en" sz="900"/>
                      </a:br>
                      <a:r>
                        <a:rPr lang="en" sz="900"/>
                        <a:t>(Train set)</a:t>
                      </a:r>
                      <a:endParaRPr sz="900"/>
                    </a:p>
                  </a:txBody>
                  <a:tcPr marL="91425" marR="91425" marT="91425" marB="91425">
                    <a:solidFill>
                      <a:srgbClr val="C9DAF8"/>
                    </a:solidFill>
                  </a:tcPr>
                </a:tc>
                <a:tc>
                  <a:txBody>
                    <a:bodyPr/>
                    <a:lstStyle/>
                    <a:p>
                      <a:pPr marL="0" lvl="0" indent="0" algn="ctr" rtl="0">
                        <a:spcBef>
                          <a:spcPts val="0"/>
                        </a:spcBef>
                        <a:spcAft>
                          <a:spcPts val="0"/>
                        </a:spcAft>
                        <a:buNone/>
                      </a:pPr>
                      <a:r>
                        <a:rPr lang="en" sz="900"/>
                        <a:t>R² score</a:t>
                      </a:r>
                      <a:br>
                        <a:rPr lang="en" sz="900"/>
                      </a:br>
                      <a:r>
                        <a:rPr lang="en" sz="900"/>
                        <a:t>(Test set)</a:t>
                      </a:r>
                      <a:endParaRPr sz="900"/>
                    </a:p>
                  </a:txBody>
                  <a:tcPr marL="91425" marR="91425" marT="91425" marB="91425">
                    <a:solidFill>
                      <a:srgbClr val="C9DAF8"/>
                    </a:solidFill>
                  </a:tcPr>
                </a:tc>
                <a:tc>
                  <a:txBody>
                    <a:bodyPr/>
                    <a:lstStyle/>
                    <a:p>
                      <a:pPr marL="0" lvl="0" indent="0" algn="ctr" rtl="0">
                        <a:spcBef>
                          <a:spcPts val="0"/>
                        </a:spcBef>
                        <a:spcAft>
                          <a:spcPts val="0"/>
                        </a:spcAft>
                        <a:buNone/>
                      </a:pPr>
                      <a:r>
                        <a:rPr lang="en" sz="900"/>
                        <a:t>RMSE</a:t>
                      </a:r>
                      <a:endParaRPr sz="900"/>
                    </a:p>
                  </a:txBody>
                  <a:tcPr marL="91425" marR="91425" marT="91425" marB="91425">
                    <a:solidFill>
                      <a:srgbClr val="C9DAF8"/>
                    </a:solidFill>
                  </a:tcPr>
                </a:tc>
                <a:extLst>
                  <a:ext uri="{0D108BD9-81ED-4DB2-BD59-A6C34878D82A}">
                    <a16:rowId xmlns:a16="http://schemas.microsoft.com/office/drawing/2014/main" val="10000"/>
                  </a:ext>
                </a:extLst>
              </a:tr>
              <a:tr h="282850">
                <a:tc>
                  <a:txBody>
                    <a:bodyPr/>
                    <a:lstStyle/>
                    <a:p>
                      <a:pPr marL="0" lvl="0" indent="0" algn="ctr" rtl="0">
                        <a:spcBef>
                          <a:spcPts val="0"/>
                        </a:spcBef>
                        <a:spcAft>
                          <a:spcPts val="0"/>
                        </a:spcAft>
                        <a:buNone/>
                      </a:pPr>
                      <a:r>
                        <a:rPr lang="en" sz="900"/>
                        <a:t>Linear</a:t>
                      </a:r>
                      <a:endParaRPr sz="900"/>
                    </a:p>
                  </a:txBody>
                  <a:tcPr marL="91425" marR="91425" marT="91425" marB="91425"/>
                </a:tc>
                <a:tc>
                  <a:txBody>
                    <a:bodyPr/>
                    <a:lstStyle/>
                    <a:p>
                      <a:pPr marL="0" lvl="0" indent="0" algn="l" rtl="0">
                        <a:spcBef>
                          <a:spcPts val="0"/>
                        </a:spcBef>
                        <a:spcAft>
                          <a:spcPts val="0"/>
                        </a:spcAft>
                        <a:buNone/>
                      </a:pPr>
                      <a:r>
                        <a:rPr lang="en" sz="900"/>
                        <a:t>0.866</a:t>
                      </a:r>
                      <a:endParaRPr sz="900"/>
                    </a:p>
                  </a:txBody>
                  <a:tcPr marL="91425" marR="91425" marT="91425" marB="91425"/>
                </a:tc>
                <a:tc>
                  <a:txBody>
                    <a:bodyPr/>
                    <a:lstStyle/>
                    <a:p>
                      <a:pPr marL="0" lvl="0" indent="0" algn="l" rtl="0">
                        <a:spcBef>
                          <a:spcPts val="0"/>
                        </a:spcBef>
                        <a:spcAft>
                          <a:spcPts val="0"/>
                        </a:spcAft>
                        <a:buNone/>
                      </a:pPr>
                      <a:r>
                        <a:rPr lang="en" sz="900"/>
                        <a:t>0.836</a:t>
                      </a:r>
                      <a:endParaRPr sz="900"/>
                    </a:p>
                  </a:txBody>
                  <a:tcPr marL="91425" marR="91425" marT="91425" marB="91425"/>
                </a:tc>
                <a:tc>
                  <a:txBody>
                    <a:bodyPr/>
                    <a:lstStyle/>
                    <a:p>
                      <a:pPr marL="0" lvl="0" indent="0" algn="l" rtl="0">
                        <a:spcBef>
                          <a:spcPts val="0"/>
                        </a:spcBef>
                        <a:spcAft>
                          <a:spcPts val="0"/>
                        </a:spcAft>
                        <a:buNone/>
                      </a:pPr>
                      <a:r>
                        <a:rPr lang="en" sz="900"/>
                        <a:t>31,069</a:t>
                      </a:r>
                      <a:endParaRPr sz="900"/>
                    </a:p>
                  </a:txBody>
                  <a:tcPr marL="91425" marR="91425" marT="91425" marB="91425"/>
                </a:tc>
                <a:extLst>
                  <a:ext uri="{0D108BD9-81ED-4DB2-BD59-A6C34878D82A}">
                    <a16:rowId xmlns:a16="http://schemas.microsoft.com/office/drawing/2014/main" val="10001"/>
                  </a:ext>
                </a:extLst>
              </a:tr>
              <a:tr h="282850">
                <a:tc>
                  <a:txBody>
                    <a:bodyPr/>
                    <a:lstStyle/>
                    <a:p>
                      <a:pPr marL="0" lvl="0" indent="0" algn="ctr" rtl="0">
                        <a:spcBef>
                          <a:spcPts val="0"/>
                        </a:spcBef>
                        <a:spcAft>
                          <a:spcPts val="0"/>
                        </a:spcAft>
                        <a:buNone/>
                      </a:pPr>
                      <a:r>
                        <a:rPr lang="en" sz="900"/>
                        <a:t>Ridge</a:t>
                      </a:r>
                      <a:endParaRPr sz="900"/>
                    </a:p>
                  </a:txBody>
                  <a:tcPr marL="91425" marR="91425" marT="91425" marB="91425">
                    <a:solidFill>
                      <a:srgbClr val="B6D7A8"/>
                    </a:solidFill>
                  </a:tcPr>
                </a:tc>
                <a:tc>
                  <a:txBody>
                    <a:bodyPr/>
                    <a:lstStyle/>
                    <a:p>
                      <a:pPr marL="0" lvl="0" indent="0" algn="l" rtl="0">
                        <a:spcBef>
                          <a:spcPts val="0"/>
                        </a:spcBef>
                        <a:spcAft>
                          <a:spcPts val="0"/>
                        </a:spcAft>
                        <a:buNone/>
                      </a:pPr>
                      <a:r>
                        <a:rPr lang="en" sz="900"/>
                        <a:t>0.861</a:t>
                      </a:r>
                      <a:endParaRPr sz="900"/>
                    </a:p>
                  </a:txBody>
                  <a:tcPr marL="91425" marR="91425" marT="91425" marB="91425">
                    <a:solidFill>
                      <a:srgbClr val="B6D7A8"/>
                    </a:solidFill>
                  </a:tcPr>
                </a:tc>
                <a:tc>
                  <a:txBody>
                    <a:bodyPr/>
                    <a:lstStyle/>
                    <a:p>
                      <a:pPr marL="0" lvl="0" indent="0" algn="l" rtl="0">
                        <a:spcBef>
                          <a:spcPts val="0"/>
                        </a:spcBef>
                        <a:spcAft>
                          <a:spcPts val="0"/>
                        </a:spcAft>
                        <a:buNone/>
                      </a:pPr>
                      <a:r>
                        <a:rPr lang="en" sz="900"/>
                        <a:t>0.842</a:t>
                      </a:r>
                      <a:endParaRPr sz="900"/>
                    </a:p>
                  </a:txBody>
                  <a:tcPr marL="91425" marR="91425" marT="91425" marB="91425">
                    <a:solidFill>
                      <a:srgbClr val="B6D7A8"/>
                    </a:solidFill>
                  </a:tcPr>
                </a:tc>
                <a:tc>
                  <a:txBody>
                    <a:bodyPr/>
                    <a:lstStyle/>
                    <a:p>
                      <a:pPr marL="0" lvl="0" indent="0" algn="l" rtl="0">
                        <a:spcBef>
                          <a:spcPts val="0"/>
                        </a:spcBef>
                        <a:spcAft>
                          <a:spcPts val="0"/>
                        </a:spcAft>
                        <a:buNone/>
                      </a:pPr>
                      <a:r>
                        <a:rPr lang="en" sz="900"/>
                        <a:t>30,507</a:t>
                      </a:r>
                      <a:endParaRPr sz="900"/>
                    </a:p>
                  </a:txBody>
                  <a:tcPr marL="91425" marR="91425" marT="91425" marB="91425">
                    <a:solidFill>
                      <a:srgbClr val="B6D7A8"/>
                    </a:solidFill>
                  </a:tcPr>
                </a:tc>
                <a:extLst>
                  <a:ext uri="{0D108BD9-81ED-4DB2-BD59-A6C34878D82A}">
                    <a16:rowId xmlns:a16="http://schemas.microsoft.com/office/drawing/2014/main" val="10002"/>
                  </a:ext>
                </a:extLst>
              </a:tr>
              <a:tr h="282850">
                <a:tc>
                  <a:txBody>
                    <a:bodyPr/>
                    <a:lstStyle/>
                    <a:p>
                      <a:pPr marL="0" lvl="0" indent="0" algn="ctr" rtl="0">
                        <a:spcBef>
                          <a:spcPts val="0"/>
                        </a:spcBef>
                        <a:spcAft>
                          <a:spcPts val="0"/>
                        </a:spcAft>
                        <a:buNone/>
                      </a:pPr>
                      <a:r>
                        <a:rPr lang="en" sz="900"/>
                        <a:t>Lasso</a:t>
                      </a:r>
                      <a:endParaRPr sz="900"/>
                    </a:p>
                  </a:txBody>
                  <a:tcPr marL="91425" marR="91425" marT="91425" marB="91425"/>
                </a:tc>
                <a:tc>
                  <a:txBody>
                    <a:bodyPr/>
                    <a:lstStyle/>
                    <a:p>
                      <a:pPr marL="0" lvl="0" indent="0" algn="l" rtl="0">
                        <a:spcBef>
                          <a:spcPts val="0"/>
                        </a:spcBef>
                        <a:spcAft>
                          <a:spcPts val="0"/>
                        </a:spcAft>
                        <a:buNone/>
                      </a:pPr>
                      <a:r>
                        <a:rPr lang="en" sz="900"/>
                        <a:t>0.866</a:t>
                      </a:r>
                      <a:endParaRPr sz="900"/>
                    </a:p>
                  </a:txBody>
                  <a:tcPr marL="91425" marR="91425" marT="91425" marB="91425"/>
                </a:tc>
                <a:tc>
                  <a:txBody>
                    <a:bodyPr/>
                    <a:lstStyle/>
                    <a:p>
                      <a:pPr marL="0" lvl="0" indent="0" algn="l" rtl="0">
                        <a:spcBef>
                          <a:spcPts val="0"/>
                        </a:spcBef>
                        <a:spcAft>
                          <a:spcPts val="0"/>
                        </a:spcAft>
                        <a:buNone/>
                      </a:pPr>
                      <a:r>
                        <a:rPr lang="en" sz="900"/>
                        <a:t>0.837</a:t>
                      </a:r>
                      <a:endParaRPr sz="900"/>
                    </a:p>
                  </a:txBody>
                  <a:tcPr marL="91425" marR="91425" marT="91425" marB="91425"/>
                </a:tc>
                <a:tc>
                  <a:txBody>
                    <a:bodyPr/>
                    <a:lstStyle/>
                    <a:p>
                      <a:pPr marL="0" lvl="0" indent="0" algn="l" rtl="0">
                        <a:spcBef>
                          <a:spcPts val="0"/>
                        </a:spcBef>
                        <a:spcAft>
                          <a:spcPts val="0"/>
                        </a:spcAft>
                        <a:buNone/>
                      </a:pPr>
                      <a:r>
                        <a:rPr lang="en" sz="900"/>
                        <a:t>30,963</a:t>
                      </a:r>
                      <a:endParaRPr sz="9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on coefficient</a:t>
            </a:r>
            <a:endParaRPr/>
          </a:p>
        </p:txBody>
      </p:sp>
      <p:pic>
        <p:nvPicPr>
          <p:cNvPr id="312" name="Google Shape;312;p37"/>
          <p:cNvPicPr preferRelativeResize="0"/>
          <p:nvPr/>
        </p:nvPicPr>
        <p:blipFill>
          <a:blip r:embed="rId3">
            <a:alphaModFix/>
          </a:blip>
          <a:stretch>
            <a:fillRect/>
          </a:stretch>
        </p:blipFill>
        <p:spPr>
          <a:xfrm>
            <a:off x="4566496" y="1542375"/>
            <a:ext cx="4171604" cy="2506475"/>
          </a:xfrm>
          <a:prstGeom prst="rect">
            <a:avLst/>
          </a:prstGeom>
          <a:noFill/>
          <a:ln>
            <a:noFill/>
          </a:ln>
        </p:spPr>
      </p:pic>
      <p:pic>
        <p:nvPicPr>
          <p:cNvPr id="313" name="Google Shape;313;p37"/>
          <p:cNvPicPr preferRelativeResize="0"/>
          <p:nvPr/>
        </p:nvPicPr>
        <p:blipFill>
          <a:blip r:embed="rId4">
            <a:alphaModFix/>
          </a:blip>
          <a:stretch>
            <a:fillRect/>
          </a:stretch>
        </p:blipFill>
        <p:spPr>
          <a:xfrm>
            <a:off x="311700" y="1542375"/>
            <a:ext cx="4171601" cy="2506475"/>
          </a:xfrm>
          <a:prstGeom prst="rect">
            <a:avLst/>
          </a:prstGeom>
          <a:noFill/>
          <a:ln>
            <a:noFill/>
          </a:ln>
        </p:spPr>
      </p:pic>
      <p:sp>
        <p:nvSpPr>
          <p:cNvPr id="314" name="Google Shape;314;p37"/>
          <p:cNvSpPr txBox="1"/>
          <p:nvPr/>
        </p:nvSpPr>
        <p:spPr>
          <a:xfrm>
            <a:off x="500050" y="1152425"/>
            <a:ext cx="235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Linear</a:t>
            </a:r>
            <a:endParaRPr>
              <a:latin typeface="Open Sans"/>
              <a:ea typeface="Open Sans"/>
              <a:cs typeface="Open Sans"/>
              <a:sym typeface="Open Sans"/>
            </a:endParaRPr>
          </a:p>
        </p:txBody>
      </p:sp>
      <p:sp>
        <p:nvSpPr>
          <p:cNvPr id="315" name="Google Shape;315;p37"/>
          <p:cNvSpPr txBox="1"/>
          <p:nvPr/>
        </p:nvSpPr>
        <p:spPr>
          <a:xfrm>
            <a:off x="5438963" y="1060675"/>
            <a:ext cx="29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Ridge (after regularisation)</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Comparison (Train Set)</a:t>
            </a:r>
            <a:endParaRPr/>
          </a:p>
        </p:txBody>
      </p:sp>
      <p:pic>
        <p:nvPicPr>
          <p:cNvPr id="321" name="Google Shape;321;p38"/>
          <p:cNvPicPr preferRelativeResize="0"/>
          <p:nvPr/>
        </p:nvPicPr>
        <p:blipFill>
          <a:blip r:embed="rId3">
            <a:alphaModFix/>
          </a:blip>
          <a:stretch>
            <a:fillRect/>
          </a:stretch>
        </p:blipFill>
        <p:spPr>
          <a:xfrm>
            <a:off x="152400" y="1199703"/>
            <a:ext cx="7245650" cy="3844551"/>
          </a:xfrm>
          <a:prstGeom prst="rect">
            <a:avLst/>
          </a:prstGeom>
          <a:noFill/>
          <a:ln>
            <a:noFill/>
          </a:ln>
        </p:spPr>
      </p:pic>
      <p:sp>
        <p:nvSpPr>
          <p:cNvPr id="322" name="Google Shape;322;p38"/>
          <p:cNvSpPr txBox="1"/>
          <p:nvPr/>
        </p:nvSpPr>
        <p:spPr>
          <a:xfrm>
            <a:off x="5179025" y="3396700"/>
            <a:ext cx="294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4"/>
                </a:solidFill>
                <a:latin typeface="Open Sans"/>
                <a:ea typeface="Open Sans"/>
                <a:cs typeface="Open Sans"/>
                <a:sym typeface="Open Sans"/>
              </a:rPr>
              <a:t>average (null model)</a:t>
            </a:r>
            <a:endParaRPr>
              <a:solidFill>
                <a:schemeClr val="accent4"/>
              </a:solidFill>
              <a:latin typeface="Open Sans"/>
              <a:ea typeface="Open Sans"/>
              <a:cs typeface="Open Sans"/>
              <a:sym typeface="Open Sans"/>
            </a:endParaRPr>
          </a:p>
        </p:txBody>
      </p:sp>
      <p:sp>
        <p:nvSpPr>
          <p:cNvPr id="323" name="Google Shape;323;p38"/>
          <p:cNvSpPr txBox="1"/>
          <p:nvPr/>
        </p:nvSpPr>
        <p:spPr>
          <a:xfrm rot="-547">
            <a:off x="4289077" y="1537436"/>
            <a:ext cx="188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latin typeface="Open Sans"/>
                <a:ea typeface="Open Sans"/>
                <a:cs typeface="Open Sans"/>
                <a:sym typeface="Open Sans"/>
              </a:rPr>
              <a:t>predicted (ridge regression model)</a:t>
            </a:r>
            <a:endParaRPr>
              <a:solidFill>
                <a:srgbClr val="0B5394"/>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Comparison (Test Set)</a:t>
            </a:r>
            <a:endParaRPr/>
          </a:p>
        </p:txBody>
      </p:sp>
      <p:pic>
        <p:nvPicPr>
          <p:cNvPr id="329" name="Google Shape;329;p39"/>
          <p:cNvPicPr preferRelativeResize="0"/>
          <p:nvPr/>
        </p:nvPicPr>
        <p:blipFill>
          <a:blip r:embed="rId3">
            <a:alphaModFix/>
          </a:blip>
          <a:stretch>
            <a:fillRect/>
          </a:stretch>
        </p:blipFill>
        <p:spPr>
          <a:xfrm>
            <a:off x="152400" y="1304825"/>
            <a:ext cx="6947386" cy="3686276"/>
          </a:xfrm>
          <a:prstGeom prst="rect">
            <a:avLst/>
          </a:prstGeom>
          <a:noFill/>
          <a:ln>
            <a:noFill/>
          </a:ln>
        </p:spPr>
      </p:pic>
      <p:sp>
        <p:nvSpPr>
          <p:cNvPr id="330" name="Google Shape;330;p39"/>
          <p:cNvSpPr txBox="1"/>
          <p:nvPr/>
        </p:nvSpPr>
        <p:spPr>
          <a:xfrm>
            <a:off x="5179025" y="3396700"/>
            <a:ext cx="294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4"/>
                </a:solidFill>
                <a:latin typeface="Open Sans"/>
                <a:ea typeface="Open Sans"/>
                <a:cs typeface="Open Sans"/>
                <a:sym typeface="Open Sans"/>
              </a:rPr>
              <a:t>average (null model)</a:t>
            </a:r>
            <a:endParaRPr>
              <a:solidFill>
                <a:schemeClr val="accent4"/>
              </a:solidFill>
              <a:latin typeface="Open Sans"/>
              <a:ea typeface="Open Sans"/>
              <a:cs typeface="Open Sans"/>
              <a:sym typeface="Open Sans"/>
            </a:endParaRPr>
          </a:p>
        </p:txBody>
      </p:sp>
      <p:sp>
        <p:nvSpPr>
          <p:cNvPr id="331" name="Google Shape;331;p39"/>
          <p:cNvSpPr txBox="1"/>
          <p:nvPr/>
        </p:nvSpPr>
        <p:spPr>
          <a:xfrm rot="-547">
            <a:off x="4289077" y="1537436"/>
            <a:ext cx="188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B5394"/>
                </a:solidFill>
                <a:latin typeface="Open Sans"/>
                <a:ea typeface="Open Sans"/>
                <a:cs typeface="Open Sans"/>
                <a:sym typeface="Open Sans"/>
              </a:rPr>
              <a:t>predicted (ridge regression model)</a:t>
            </a:r>
            <a:endParaRPr>
              <a:solidFill>
                <a:srgbClr val="0B5394"/>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Comparison (Residual vs Training Set)</a:t>
            </a:r>
            <a:endParaRPr/>
          </a:p>
        </p:txBody>
      </p:sp>
      <p:pic>
        <p:nvPicPr>
          <p:cNvPr id="337" name="Google Shape;337;p40"/>
          <p:cNvPicPr preferRelativeResize="0"/>
          <p:nvPr/>
        </p:nvPicPr>
        <p:blipFill>
          <a:blip r:embed="rId3">
            <a:alphaModFix/>
          </a:blip>
          <a:stretch>
            <a:fillRect/>
          </a:stretch>
        </p:blipFill>
        <p:spPr>
          <a:xfrm>
            <a:off x="0" y="1581249"/>
            <a:ext cx="6363400" cy="3397127"/>
          </a:xfrm>
          <a:prstGeom prst="rect">
            <a:avLst/>
          </a:prstGeom>
          <a:noFill/>
          <a:ln>
            <a:noFill/>
          </a:ln>
        </p:spPr>
      </p:pic>
      <p:sp>
        <p:nvSpPr>
          <p:cNvPr id="338" name="Google Shape;338;p40"/>
          <p:cNvSpPr txBox="1"/>
          <p:nvPr/>
        </p:nvSpPr>
        <p:spPr>
          <a:xfrm>
            <a:off x="6552500" y="1765150"/>
            <a:ext cx="2168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 Residual value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Robust model</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Outliers kept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339" name="Google Shape;339;p40"/>
          <p:cNvSpPr/>
          <p:nvPr/>
        </p:nvSpPr>
        <p:spPr>
          <a:xfrm>
            <a:off x="5863850" y="1829025"/>
            <a:ext cx="411600" cy="323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Comparison (Residual vs Test Set)</a:t>
            </a:r>
            <a:endParaRPr/>
          </a:p>
        </p:txBody>
      </p:sp>
      <p:pic>
        <p:nvPicPr>
          <p:cNvPr id="345" name="Google Shape;345;p41"/>
          <p:cNvPicPr preferRelativeResize="0"/>
          <p:nvPr/>
        </p:nvPicPr>
        <p:blipFill>
          <a:blip r:embed="rId3">
            <a:alphaModFix/>
          </a:blip>
          <a:stretch>
            <a:fillRect/>
          </a:stretch>
        </p:blipFill>
        <p:spPr>
          <a:xfrm>
            <a:off x="152400" y="1304825"/>
            <a:ext cx="6905023" cy="3686275"/>
          </a:xfrm>
          <a:prstGeom prst="rect">
            <a:avLst/>
          </a:prstGeom>
          <a:noFill/>
          <a:ln>
            <a:noFill/>
          </a:ln>
        </p:spPr>
      </p:pic>
      <p:sp>
        <p:nvSpPr>
          <p:cNvPr id="346" name="Google Shape;346;p41"/>
          <p:cNvSpPr/>
          <p:nvPr/>
        </p:nvSpPr>
        <p:spPr>
          <a:xfrm>
            <a:off x="3239925" y="2571750"/>
            <a:ext cx="576900" cy="663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41"/>
          <p:cNvCxnSpPr/>
          <p:nvPr/>
        </p:nvCxnSpPr>
        <p:spPr>
          <a:xfrm rot="2700000">
            <a:off x="3066788" y="3426239"/>
            <a:ext cx="923199" cy="923199"/>
          </a:xfrm>
          <a:prstGeom prst="straightConnector1">
            <a:avLst/>
          </a:prstGeom>
          <a:noFill/>
          <a:ln w="9525" cap="flat" cmpd="sng">
            <a:solidFill>
              <a:schemeClr val="accent1"/>
            </a:solidFill>
            <a:prstDash val="dot"/>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a:t>
            </a:r>
            <a:endParaRPr/>
          </a:p>
        </p:txBody>
      </p:sp>
      <p:sp>
        <p:nvSpPr>
          <p:cNvPr id="80" name="Google Shape;80;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 sz="2300">
                <a:highlight>
                  <a:srgbClr val="FFFFFF"/>
                </a:highlight>
              </a:rPr>
              <a:t>Tendency to focus on price per square foot (or meter) rather than the house as a whole</a:t>
            </a:r>
            <a:endParaRPr sz="2300">
              <a:highlight>
                <a:srgbClr val="FFFFFF"/>
              </a:highlight>
            </a:endParaRPr>
          </a:p>
          <a:p>
            <a:pPr marL="0" lvl="0" indent="0" algn="l" rtl="0">
              <a:spcBef>
                <a:spcPts val="1200"/>
              </a:spcBef>
              <a:spcAft>
                <a:spcPts val="0"/>
              </a:spcAft>
              <a:buNone/>
            </a:pPr>
            <a:r>
              <a:rPr lang="en" sz="2300">
                <a:highlight>
                  <a:srgbClr val="FFFFFF"/>
                </a:highlight>
              </a:rPr>
              <a:t>Our aim:</a:t>
            </a:r>
            <a:endParaRPr sz="2300">
              <a:highlight>
                <a:srgbClr val="FFFFFF"/>
              </a:highlight>
            </a:endParaRPr>
          </a:p>
          <a:p>
            <a:pPr marL="457200" lvl="0" indent="-374650" algn="l" rtl="0">
              <a:spcBef>
                <a:spcPts val="1200"/>
              </a:spcBef>
              <a:spcAft>
                <a:spcPts val="0"/>
              </a:spcAft>
              <a:buSzPts val="2300"/>
              <a:buChar char="●"/>
            </a:pPr>
            <a:r>
              <a:rPr lang="en" sz="2300"/>
              <a:t>Identify features that affect housing prices</a:t>
            </a:r>
            <a:endParaRPr sz="2300"/>
          </a:p>
          <a:p>
            <a:pPr marL="457200" lvl="0" indent="-374650" algn="l" rtl="0">
              <a:spcBef>
                <a:spcPts val="0"/>
              </a:spcBef>
              <a:spcAft>
                <a:spcPts val="0"/>
              </a:spcAft>
              <a:buSzPts val="2300"/>
              <a:buChar char="●"/>
            </a:pPr>
            <a:r>
              <a:rPr lang="en" sz="2300"/>
              <a:t>Build a model that effectively predicts sale prices of house in Ames</a:t>
            </a:r>
            <a:endParaRPr sz="2300"/>
          </a:p>
          <a:p>
            <a:pPr marL="457200" lvl="0" indent="-374650" algn="l" rtl="0">
              <a:spcBef>
                <a:spcPts val="0"/>
              </a:spcBef>
              <a:spcAft>
                <a:spcPts val="0"/>
              </a:spcAft>
              <a:buSzPts val="2300"/>
              <a:buChar char="●"/>
            </a:pPr>
            <a:r>
              <a:rPr lang="en" sz="2300"/>
              <a:t>Audience: Real estate agents </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Workflow pt2.</a:t>
            </a:r>
            <a:endParaRPr/>
          </a:p>
        </p:txBody>
      </p:sp>
      <p:sp>
        <p:nvSpPr>
          <p:cNvPr id="353" name="Google Shape;353;p42"/>
          <p:cNvSpPr/>
          <p:nvPr/>
        </p:nvSpPr>
        <p:spPr>
          <a:xfrm>
            <a:off x="632175" y="1500850"/>
            <a:ext cx="1556100" cy="1126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 Prep &amp; Cross validation</a:t>
            </a:r>
            <a:endParaRPr/>
          </a:p>
        </p:txBody>
      </p:sp>
      <p:sp>
        <p:nvSpPr>
          <p:cNvPr id="354" name="Google Shape;354;p42"/>
          <p:cNvSpPr/>
          <p:nvPr/>
        </p:nvSpPr>
        <p:spPr>
          <a:xfrm>
            <a:off x="3793938"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 selection and evaluation</a:t>
            </a:r>
            <a:endParaRPr/>
          </a:p>
        </p:txBody>
      </p:sp>
      <p:sp>
        <p:nvSpPr>
          <p:cNvPr id="355" name="Google Shape;355;p42"/>
          <p:cNvSpPr/>
          <p:nvPr/>
        </p:nvSpPr>
        <p:spPr>
          <a:xfrm>
            <a:off x="6871200" y="1500850"/>
            <a:ext cx="1556100" cy="1126200"/>
          </a:xfrm>
          <a:prstGeom prst="rect">
            <a:avLst/>
          </a:prstGeom>
          <a:solidFill>
            <a:srgbClr val="C9DAF8"/>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 Improvement</a:t>
            </a:r>
            <a:endParaRPr/>
          </a:p>
        </p:txBody>
      </p:sp>
      <p:cxnSp>
        <p:nvCxnSpPr>
          <p:cNvPr id="356" name="Google Shape;356;p42"/>
          <p:cNvCxnSpPr/>
          <p:nvPr/>
        </p:nvCxnSpPr>
        <p:spPr>
          <a:xfrm rot="10800000" flipH="1">
            <a:off x="2807813" y="2016600"/>
            <a:ext cx="366600" cy="11400"/>
          </a:xfrm>
          <a:prstGeom prst="straightConnector1">
            <a:avLst/>
          </a:prstGeom>
          <a:noFill/>
          <a:ln w="38100" cap="flat" cmpd="sng">
            <a:solidFill>
              <a:schemeClr val="dk2"/>
            </a:solidFill>
            <a:prstDash val="solid"/>
            <a:round/>
            <a:headEnd type="none" w="med" len="med"/>
            <a:tailEnd type="triangle" w="med" len="med"/>
          </a:ln>
        </p:spPr>
      </p:cxnSp>
      <p:cxnSp>
        <p:nvCxnSpPr>
          <p:cNvPr id="357" name="Google Shape;357;p42"/>
          <p:cNvCxnSpPr/>
          <p:nvPr/>
        </p:nvCxnSpPr>
        <p:spPr>
          <a:xfrm rot="10800000" flipH="1">
            <a:off x="5927325" y="2016600"/>
            <a:ext cx="366600" cy="11400"/>
          </a:xfrm>
          <a:prstGeom prst="straightConnector1">
            <a:avLst/>
          </a:prstGeom>
          <a:noFill/>
          <a:ln w="38100" cap="flat" cmpd="sng">
            <a:solidFill>
              <a:schemeClr val="dk2"/>
            </a:solidFill>
            <a:prstDash val="solid"/>
            <a:round/>
            <a:headEnd type="none" w="med" len="med"/>
            <a:tailEnd type="triangle" w="med" len="med"/>
          </a:ln>
        </p:spPr>
      </p:cxnSp>
      <p:sp>
        <p:nvSpPr>
          <p:cNvPr id="358" name="Google Shape;358;p42"/>
          <p:cNvSpPr txBox="1"/>
          <p:nvPr/>
        </p:nvSpPr>
        <p:spPr>
          <a:xfrm>
            <a:off x="122025" y="2892175"/>
            <a:ext cx="73212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Hyperparameter tuning (alpha = 100)</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Logarithmic transformation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title"/>
          </p:nvPr>
        </p:nvSpPr>
        <p:spPr>
          <a:xfrm>
            <a:off x="83100" y="64025"/>
            <a:ext cx="8520600" cy="120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Improvement: Hyperparameter (Alpha) Tuning</a:t>
            </a:r>
            <a:endParaRPr/>
          </a:p>
        </p:txBody>
      </p:sp>
      <p:graphicFrame>
        <p:nvGraphicFramePr>
          <p:cNvPr id="364" name="Google Shape;364;p43"/>
          <p:cNvGraphicFramePr/>
          <p:nvPr/>
        </p:nvGraphicFramePr>
        <p:xfrm>
          <a:off x="230000" y="826025"/>
          <a:ext cx="5354900" cy="2194410"/>
        </p:xfrm>
        <a:graphic>
          <a:graphicData uri="http://schemas.openxmlformats.org/drawingml/2006/table">
            <a:tbl>
              <a:tblPr>
                <a:noFill/>
                <a:tableStyleId>{F0109F05-3477-4272-9E11-85CA77C6CB38}</a:tableStyleId>
              </a:tblPr>
              <a:tblGrid>
                <a:gridCol w="1338725">
                  <a:extLst>
                    <a:ext uri="{9D8B030D-6E8A-4147-A177-3AD203B41FA5}">
                      <a16:colId xmlns:a16="http://schemas.microsoft.com/office/drawing/2014/main" val="20000"/>
                    </a:ext>
                  </a:extLst>
                </a:gridCol>
                <a:gridCol w="1338725">
                  <a:extLst>
                    <a:ext uri="{9D8B030D-6E8A-4147-A177-3AD203B41FA5}">
                      <a16:colId xmlns:a16="http://schemas.microsoft.com/office/drawing/2014/main" val="20001"/>
                    </a:ext>
                  </a:extLst>
                </a:gridCol>
                <a:gridCol w="1338725">
                  <a:extLst>
                    <a:ext uri="{9D8B030D-6E8A-4147-A177-3AD203B41FA5}">
                      <a16:colId xmlns:a16="http://schemas.microsoft.com/office/drawing/2014/main" val="20002"/>
                    </a:ext>
                  </a:extLst>
                </a:gridCol>
                <a:gridCol w="1338725">
                  <a:extLst>
                    <a:ext uri="{9D8B030D-6E8A-4147-A177-3AD203B41FA5}">
                      <a16:colId xmlns:a16="http://schemas.microsoft.com/office/drawing/2014/main" val="20003"/>
                    </a:ext>
                  </a:extLst>
                </a:gridCol>
              </a:tblGrid>
              <a:tr h="595600">
                <a:tc>
                  <a:txBody>
                    <a:bodyPr/>
                    <a:lstStyle/>
                    <a:p>
                      <a:pPr marL="0" lvl="0" indent="0" algn="ctr" rtl="0">
                        <a:spcBef>
                          <a:spcPts val="0"/>
                        </a:spcBef>
                        <a:spcAft>
                          <a:spcPts val="0"/>
                        </a:spcAft>
                        <a:buNone/>
                      </a:pPr>
                      <a:r>
                        <a:rPr lang="en"/>
                        <a:t>Model: RidgeCV</a:t>
                      </a:r>
                      <a:endParaRPr/>
                    </a:p>
                  </a:txBody>
                  <a:tcPr marL="91425" marR="91425" marT="91425" marB="91425">
                    <a:solidFill>
                      <a:srgbClr val="C9DAF8"/>
                    </a:solidFill>
                  </a:tcPr>
                </a:tc>
                <a:tc>
                  <a:txBody>
                    <a:bodyPr/>
                    <a:lstStyle/>
                    <a:p>
                      <a:pPr marL="0" lvl="0" indent="0" algn="ctr" rtl="0">
                        <a:spcBef>
                          <a:spcPts val="0"/>
                        </a:spcBef>
                        <a:spcAft>
                          <a:spcPts val="0"/>
                        </a:spcAft>
                        <a:buNone/>
                      </a:pPr>
                      <a:r>
                        <a:rPr lang="en"/>
                        <a:t>R² score</a:t>
                      </a:r>
                      <a:br>
                        <a:rPr lang="en"/>
                      </a:br>
                      <a:r>
                        <a:rPr lang="en"/>
                        <a:t>(Train set)</a:t>
                      </a:r>
                      <a:endParaRPr/>
                    </a:p>
                  </a:txBody>
                  <a:tcPr marL="91425" marR="91425" marT="91425" marB="91425">
                    <a:solidFill>
                      <a:srgbClr val="C9DAF8"/>
                    </a:solidFill>
                  </a:tcPr>
                </a:tc>
                <a:tc>
                  <a:txBody>
                    <a:bodyPr/>
                    <a:lstStyle/>
                    <a:p>
                      <a:pPr marL="0" lvl="0" indent="0" algn="ctr" rtl="0">
                        <a:spcBef>
                          <a:spcPts val="0"/>
                        </a:spcBef>
                        <a:spcAft>
                          <a:spcPts val="0"/>
                        </a:spcAft>
                        <a:buNone/>
                      </a:pPr>
                      <a:r>
                        <a:rPr lang="en"/>
                        <a:t>R² score</a:t>
                      </a:r>
                      <a:br>
                        <a:rPr lang="en"/>
                      </a:br>
                      <a:r>
                        <a:rPr lang="en"/>
                        <a:t>(Test set)</a:t>
                      </a:r>
                      <a:endParaRPr/>
                    </a:p>
                  </a:txBody>
                  <a:tcPr marL="91425" marR="91425" marT="91425" marB="91425">
                    <a:solidFill>
                      <a:srgbClr val="C9DAF8"/>
                    </a:solidFill>
                  </a:tcPr>
                </a:tc>
                <a:tc>
                  <a:txBody>
                    <a:bodyPr/>
                    <a:lstStyle/>
                    <a:p>
                      <a:pPr marL="0" lvl="0" indent="0" algn="ctr" rtl="0">
                        <a:spcBef>
                          <a:spcPts val="0"/>
                        </a:spcBef>
                        <a:spcAft>
                          <a:spcPts val="0"/>
                        </a:spcAft>
                        <a:buNone/>
                      </a:pPr>
                      <a:r>
                        <a:rPr lang="en"/>
                        <a:t>RMSE</a:t>
                      </a:r>
                      <a:endParaRPr/>
                    </a:p>
                  </a:txBody>
                  <a:tcPr marL="91425" marR="91425" marT="91425" marB="91425">
                    <a:solidFill>
                      <a:srgbClr val="C9DAF8"/>
                    </a:solidFill>
                  </a:tcPr>
                </a:tc>
                <a:extLst>
                  <a:ext uri="{0D108BD9-81ED-4DB2-BD59-A6C34878D82A}">
                    <a16:rowId xmlns:a16="http://schemas.microsoft.com/office/drawing/2014/main" val="10000"/>
                  </a:ext>
                </a:extLst>
              </a:tr>
              <a:tr h="387125">
                <a:tc>
                  <a:txBody>
                    <a:bodyPr/>
                    <a:lstStyle/>
                    <a:p>
                      <a:pPr marL="0" lvl="0" indent="0" algn="ctr" rtl="0">
                        <a:spcBef>
                          <a:spcPts val="0"/>
                        </a:spcBef>
                        <a:spcAft>
                          <a:spcPts val="0"/>
                        </a:spcAft>
                        <a:buNone/>
                      </a:pPr>
                      <a:r>
                        <a:rPr lang="en"/>
                        <a:t>Alpha = 5</a:t>
                      </a:r>
                      <a:endParaRPr/>
                    </a:p>
                  </a:txBody>
                  <a:tcPr marL="91425" marR="91425" marT="91425" marB="91425"/>
                </a:tc>
                <a:tc>
                  <a:txBody>
                    <a:bodyPr/>
                    <a:lstStyle/>
                    <a:p>
                      <a:pPr marL="0" lvl="0" indent="0" algn="ctr" rtl="0">
                        <a:spcBef>
                          <a:spcPts val="0"/>
                        </a:spcBef>
                        <a:spcAft>
                          <a:spcPts val="0"/>
                        </a:spcAft>
                        <a:buNone/>
                      </a:pPr>
                      <a:r>
                        <a:rPr lang="en"/>
                        <a:t>0.865</a:t>
                      </a:r>
                      <a:endParaRPr/>
                    </a:p>
                  </a:txBody>
                  <a:tcPr marL="91425" marR="91425" marT="91425" marB="91425"/>
                </a:tc>
                <a:tc>
                  <a:txBody>
                    <a:bodyPr/>
                    <a:lstStyle/>
                    <a:p>
                      <a:pPr marL="0" lvl="0" indent="0" algn="ctr" rtl="0">
                        <a:spcBef>
                          <a:spcPts val="0"/>
                        </a:spcBef>
                        <a:spcAft>
                          <a:spcPts val="0"/>
                        </a:spcAft>
                        <a:buNone/>
                      </a:pPr>
                      <a:r>
                        <a:rPr lang="en"/>
                        <a:t>0.834</a:t>
                      </a:r>
                      <a:endParaRPr/>
                    </a:p>
                  </a:txBody>
                  <a:tcPr marL="91425" marR="91425" marT="91425" marB="91425"/>
                </a:tc>
                <a:tc>
                  <a:txBody>
                    <a:bodyPr/>
                    <a:lstStyle/>
                    <a:p>
                      <a:pPr marL="0" lvl="0" indent="0" algn="ctr" rtl="0">
                        <a:spcBef>
                          <a:spcPts val="0"/>
                        </a:spcBef>
                        <a:spcAft>
                          <a:spcPts val="0"/>
                        </a:spcAft>
                        <a:buNone/>
                      </a:pPr>
                      <a:r>
                        <a:rPr lang="en"/>
                        <a:t>30,773</a:t>
                      </a:r>
                      <a:endParaRPr/>
                    </a:p>
                  </a:txBody>
                  <a:tcPr marL="91425" marR="91425" marT="91425" marB="91425"/>
                </a:tc>
                <a:extLst>
                  <a:ext uri="{0D108BD9-81ED-4DB2-BD59-A6C34878D82A}">
                    <a16:rowId xmlns:a16="http://schemas.microsoft.com/office/drawing/2014/main" val="10001"/>
                  </a:ext>
                </a:extLst>
              </a:tr>
              <a:tr h="387125">
                <a:tc>
                  <a:txBody>
                    <a:bodyPr/>
                    <a:lstStyle/>
                    <a:p>
                      <a:pPr marL="0" lvl="0" indent="0" algn="ctr" rtl="0">
                        <a:spcBef>
                          <a:spcPts val="0"/>
                        </a:spcBef>
                        <a:spcAft>
                          <a:spcPts val="0"/>
                        </a:spcAft>
                        <a:buNone/>
                      </a:pPr>
                      <a:r>
                        <a:rPr lang="en"/>
                        <a:t>Alpha = 40</a:t>
                      </a:r>
                      <a:endParaRPr/>
                    </a:p>
                  </a:txBody>
                  <a:tcPr marL="91425" marR="91425" marT="91425" marB="91425"/>
                </a:tc>
                <a:tc>
                  <a:txBody>
                    <a:bodyPr/>
                    <a:lstStyle/>
                    <a:p>
                      <a:pPr marL="0" lvl="0" indent="0" algn="ctr" rtl="0">
                        <a:spcBef>
                          <a:spcPts val="0"/>
                        </a:spcBef>
                        <a:spcAft>
                          <a:spcPts val="0"/>
                        </a:spcAft>
                        <a:buNone/>
                      </a:pPr>
                      <a:r>
                        <a:rPr lang="en"/>
                        <a:t>0.860</a:t>
                      </a:r>
                      <a:endParaRPr/>
                    </a:p>
                  </a:txBody>
                  <a:tcPr marL="91425" marR="91425" marT="91425" marB="91425"/>
                </a:tc>
                <a:tc>
                  <a:txBody>
                    <a:bodyPr/>
                    <a:lstStyle/>
                    <a:p>
                      <a:pPr marL="0" lvl="0" indent="0" algn="ctr" rtl="0">
                        <a:spcBef>
                          <a:spcPts val="0"/>
                        </a:spcBef>
                        <a:spcAft>
                          <a:spcPts val="0"/>
                        </a:spcAft>
                        <a:buNone/>
                      </a:pPr>
                      <a:r>
                        <a:rPr lang="en"/>
                        <a:t>0.843</a:t>
                      </a:r>
                      <a:endParaRPr/>
                    </a:p>
                  </a:txBody>
                  <a:tcPr marL="91425" marR="91425" marT="91425" marB="91425"/>
                </a:tc>
                <a:tc>
                  <a:txBody>
                    <a:bodyPr/>
                    <a:lstStyle/>
                    <a:p>
                      <a:pPr marL="0" lvl="0" indent="0" algn="ctr" rtl="0">
                        <a:spcBef>
                          <a:spcPts val="0"/>
                        </a:spcBef>
                        <a:spcAft>
                          <a:spcPts val="0"/>
                        </a:spcAft>
                        <a:buNone/>
                      </a:pPr>
                      <a:r>
                        <a:rPr lang="en"/>
                        <a:t>30,455</a:t>
                      </a:r>
                      <a:endParaRPr/>
                    </a:p>
                  </a:txBody>
                  <a:tcPr marL="91425" marR="91425" marT="91425" marB="91425"/>
                </a:tc>
                <a:extLst>
                  <a:ext uri="{0D108BD9-81ED-4DB2-BD59-A6C34878D82A}">
                    <a16:rowId xmlns:a16="http://schemas.microsoft.com/office/drawing/2014/main" val="10002"/>
                  </a:ext>
                </a:extLst>
              </a:tr>
              <a:tr h="387125">
                <a:tc>
                  <a:txBody>
                    <a:bodyPr/>
                    <a:lstStyle/>
                    <a:p>
                      <a:pPr marL="0" lvl="0" indent="0" algn="ctr" rtl="0">
                        <a:spcBef>
                          <a:spcPts val="0"/>
                        </a:spcBef>
                        <a:spcAft>
                          <a:spcPts val="0"/>
                        </a:spcAft>
                        <a:buNone/>
                      </a:pPr>
                      <a:r>
                        <a:rPr lang="en"/>
                        <a:t>Alpha = 100</a:t>
                      </a:r>
                      <a:endParaRPr/>
                    </a:p>
                  </a:txBody>
                  <a:tcPr marL="91425" marR="91425" marT="91425" marB="91425">
                    <a:lnB w="9525" cap="flat" cmpd="sng">
                      <a:solidFill>
                        <a:srgbClr val="9E9E9E"/>
                      </a:solidFill>
                      <a:prstDash val="solid"/>
                      <a:round/>
                      <a:headEnd type="none" w="sm" len="sm"/>
                      <a:tailEnd type="none" w="sm" len="sm"/>
                    </a:lnB>
                    <a:solidFill>
                      <a:srgbClr val="93C47D"/>
                    </a:solidFill>
                  </a:tcPr>
                </a:tc>
                <a:tc>
                  <a:txBody>
                    <a:bodyPr/>
                    <a:lstStyle/>
                    <a:p>
                      <a:pPr marL="0" lvl="0" indent="0" algn="ctr" rtl="0">
                        <a:spcBef>
                          <a:spcPts val="0"/>
                        </a:spcBef>
                        <a:spcAft>
                          <a:spcPts val="0"/>
                        </a:spcAft>
                        <a:buNone/>
                      </a:pPr>
                      <a:r>
                        <a:rPr lang="en"/>
                        <a:t>0.855</a:t>
                      </a:r>
                      <a:endParaRPr/>
                    </a:p>
                  </a:txBody>
                  <a:tcPr marL="91425" marR="91425" marT="91425" marB="91425">
                    <a:lnB w="9525" cap="flat" cmpd="sng">
                      <a:solidFill>
                        <a:srgbClr val="9E9E9E"/>
                      </a:solidFill>
                      <a:prstDash val="solid"/>
                      <a:round/>
                      <a:headEnd type="none" w="sm" len="sm"/>
                      <a:tailEnd type="none" w="sm" len="sm"/>
                    </a:lnB>
                    <a:solidFill>
                      <a:srgbClr val="93C47D"/>
                    </a:solidFill>
                  </a:tcPr>
                </a:tc>
                <a:tc>
                  <a:txBody>
                    <a:bodyPr/>
                    <a:lstStyle/>
                    <a:p>
                      <a:pPr marL="0" lvl="0" indent="0" algn="ctr" rtl="0">
                        <a:spcBef>
                          <a:spcPts val="0"/>
                        </a:spcBef>
                        <a:spcAft>
                          <a:spcPts val="0"/>
                        </a:spcAft>
                        <a:buNone/>
                      </a:pPr>
                      <a:r>
                        <a:rPr lang="en"/>
                        <a:t>0.844</a:t>
                      </a:r>
                      <a:endParaRPr/>
                    </a:p>
                  </a:txBody>
                  <a:tcPr marL="91425" marR="91425" marT="91425" marB="91425">
                    <a:lnB w="9525" cap="flat" cmpd="sng">
                      <a:solidFill>
                        <a:srgbClr val="9E9E9E"/>
                      </a:solidFill>
                      <a:prstDash val="solid"/>
                      <a:round/>
                      <a:headEnd type="none" w="sm" len="sm"/>
                      <a:tailEnd type="none" w="sm" len="sm"/>
                    </a:lnB>
                    <a:solidFill>
                      <a:srgbClr val="93C47D"/>
                    </a:solidFill>
                  </a:tcPr>
                </a:tc>
                <a:tc>
                  <a:txBody>
                    <a:bodyPr/>
                    <a:lstStyle/>
                    <a:p>
                      <a:pPr marL="0" lvl="0" indent="0" algn="ctr" rtl="0">
                        <a:spcBef>
                          <a:spcPts val="0"/>
                        </a:spcBef>
                        <a:spcAft>
                          <a:spcPts val="0"/>
                        </a:spcAft>
                        <a:buNone/>
                      </a:pPr>
                      <a:r>
                        <a:rPr lang="en"/>
                        <a:t>30,370</a:t>
                      </a:r>
                      <a:endParaRPr/>
                    </a:p>
                  </a:txBody>
                  <a:tcPr marL="91425" marR="91425" marT="91425" marB="91425">
                    <a:lnB w="9525" cap="flat" cmpd="sng">
                      <a:solidFill>
                        <a:srgbClr val="9E9E9E"/>
                      </a:solidFill>
                      <a:prstDash val="solid"/>
                      <a:round/>
                      <a:headEnd type="none" w="sm" len="sm"/>
                      <a:tailEnd type="none" w="sm" len="sm"/>
                    </a:lnB>
                    <a:solidFill>
                      <a:srgbClr val="93C47D"/>
                    </a:solidFill>
                  </a:tcPr>
                </a:tc>
                <a:extLst>
                  <a:ext uri="{0D108BD9-81ED-4DB2-BD59-A6C34878D82A}">
                    <a16:rowId xmlns:a16="http://schemas.microsoft.com/office/drawing/2014/main" val="10003"/>
                  </a:ext>
                </a:extLst>
              </a:tr>
              <a:tr h="387125">
                <a:tc>
                  <a:txBody>
                    <a:bodyPr/>
                    <a:lstStyle/>
                    <a:p>
                      <a:pPr marL="0" lvl="0" indent="0" algn="ctr" rtl="0">
                        <a:spcBef>
                          <a:spcPts val="0"/>
                        </a:spcBef>
                        <a:spcAft>
                          <a:spcPts val="0"/>
                        </a:spcAft>
                        <a:buNone/>
                      </a:pPr>
                      <a:r>
                        <a:rPr lang="en"/>
                        <a:t>Alpha = 120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0.854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0.844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30,382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65" name="Google Shape;365;p43"/>
          <p:cNvSpPr txBox="1"/>
          <p:nvPr/>
        </p:nvSpPr>
        <p:spPr>
          <a:xfrm>
            <a:off x="230000" y="3092325"/>
            <a:ext cx="51471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Alpha = 100 ⇒ best compromise for maximum accuracy and minimum error</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84.4% of variations can be explained by our model.</a:t>
            </a:r>
            <a:endParaRPr>
              <a:latin typeface="Open Sans"/>
              <a:ea typeface="Open Sans"/>
              <a:cs typeface="Open Sans"/>
              <a:sym typeface="Open Sans"/>
            </a:endParaRPr>
          </a:p>
        </p:txBody>
      </p:sp>
      <p:grpSp>
        <p:nvGrpSpPr>
          <p:cNvPr id="366" name="Google Shape;366;p43"/>
          <p:cNvGrpSpPr/>
          <p:nvPr/>
        </p:nvGrpSpPr>
        <p:grpSpPr>
          <a:xfrm>
            <a:off x="6240350" y="826025"/>
            <a:ext cx="2104876" cy="3595474"/>
            <a:chOff x="6240350" y="826025"/>
            <a:chExt cx="2104876" cy="3595474"/>
          </a:xfrm>
        </p:grpSpPr>
        <p:pic>
          <p:nvPicPr>
            <p:cNvPr id="367" name="Google Shape;367;p43"/>
            <p:cNvPicPr preferRelativeResize="0"/>
            <p:nvPr/>
          </p:nvPicPr>
          <p:blipFill>
            <a:blip r:embed="rId3">
              <a:alphaModFix/>
            </a:blip>
            <a:stretch>
              <a:fillRect/>
            </a:stretch>
          </p:blipFill>
          <p:spPr>
            <a:xfrm>
              <a:off x="6240350" y="826025"/>
              <a:ext cx="2104875" cy="1055150"/>
            </a:xfrm>
            <a:prstGeom prst="rect">
              <a:avLst/>
            </a:prstGeom>
            <a:noFill/>
            <a:ln>
              <a:noFill/>
            </a:ln>
          </p:spPr>
        </p:pic>
        <p:pic>
          <p:nvPicPr>
            <p:cNvPr id="368" name="Google Shape;368;p43"/>
            <p:cNvPicPr preferRelativeResize="0"/>
            <p:nvPr/>
          </p:nvPicPr>
          <p:blipFill>
            <a:blip r:embed="rId4">
              <a:alphaModFix/>
            </a:blip>
            <a:stretch>
              <a:fillRect/>
            </a:stretch>
          </p:blipFill>
          <p:spPr>
            <a:xfrm>
              <a:off x="6240350" y="3298550"/>
              <a:ext cx="2104876" cy="1122950"/>
            </a:xfrm>
            <a:prstGeom prst="rect">
              <a:avLst/>
            </a:prstGeom>
            <a:noFill/>
            <a:ln>
              <a:noFill/>
            </a:ln>
          </p:spPr>
        </p:pic>
        <p:cxnSp>
          <p:nvCxnSpPr>
            <p:cNvPr id="369" name="Google Shape;369;p43"/>
            <p:cNvCxnSpPr>
              <a:stCxn id="367" idx="2"/>
              <a:endCxn id="368" idx="0"/>
            </p:cNvCxnSpPr>
            <p:nvPr/>
          </p:nvCxnSpPr>
          <p:spPr>
            <a:xfrm>
              <a:off x="7292788" y="1881175"/>
              <a:ext cx="0" cy="1417500"/>
            </a:xfrm>
            <a:prstGeom prst="straightConnector1">
              <a:avLst/>
            </a:prstGeom>
            <a:noFill/>
            <a:ln w="9525" cap="flat" cmpd="sng">
              <a:solidFill>
                <a:schemeClr val="dk2"/>
              </a:solidFill>
              <a:prstDash val="solid"/>
              <a:round/>
              <a:headEnd type="none" w="med" len="med"/>
              <a:tailEnd type="triangle" w="med" len="med"/>
            </a:ln>
          </p:spPr>
        </p:cxnSp>
      </p:grpSp>
      <p:pic>
        <p:nvPicPr>
          <p:cNvPr id="370" name="Google Shape;370;p43"/>
          <p:cNvPicPr preferRelativeResize="0"/>
          <p:nvPr/>
        </p:nvPicPr>
        <p:blipFill>
          <a:blip r:embed="rId5">
            <a:alphaModFix/>
          </a:blip>
          <a:stretch>
            <a:fillRect/>
          </a:stretch>
        </p:blipFill>
        <p:spPr>
          <a:xfrm>
            <a:off x="7495250" y="2130624"/>
            <a:ext cx="398075" cy="398075"/>
          </a:xfrm>
          <a:prstGeom prst="rect">
            <a:avLst/>
          </a:prstGeom>
          <a:noFill/>
          <a:ln>
            <a:noFill/>
          </a:ln>
        </p:spPr>
      </p:pic>
      <p:pic>
        <p:nvPicPr>
          <p:cNvPr id="371" name="Google Shape;371;p43"/>
          <p:cNvPicPr preferRelativeResize="0"/>
          <p:nvPr/>
        </p:nvPicPr>
        <p:blipFill>
          <a:blip r:embed="rId5">
            <a:alphaModFix/>
          </a:blip>
          <a:stretch>
            <a:fillRect/>
          </a:stretch>
        </p:blipFill>
        <p:spPr>
          <a:xfrm>
            <a:off x="7495250" y="2624224"/>
            <a:ext cx="398075" cy="398075"/>
          </a:xfrm>
          <a:prstGeom prst="rect">
            <a:avLst/>
          </a:prstGeom>
          <a:noFill/>
          <a:ln>
            <a:noFill/>
          </a:ln>
        </p:spPr>
      </p:pic>
      <p:pic>
        <p:nvPicPr>
          <p:cNvPr id="372" name="Google Shape;372;p43"/>
          <p:cNvPicPr preferRelativeResize="0"/>
          <p:nvPr/>
        </p:nvPicPr>
        <p:blipFill>
          <a:blip r:embed="rId5">
            <a:alphaModFix/>
          </a:blip>
          <a:stretch>
            <a:fillRect/>
          </a:stretch>
        </p:blipFill>
        <p:spPr>
          <a:xfrm>
            <a:off x="7893325" y="2624224"/>
            <a:ext cx="398075" cy="398075"/>
          </a:xfrm>
          <a:prstGeom prst="rect">
            <a:avLst/>
          </a:prstGeom>
          <a:noFill/>
          <a:ln>
            <a:noFill/>
          </a:ln>
        </p:spPr>
      </p:pic>
      <p:pic>
        <p:nvPicPr>
          <p:cNvPr id="373" name="Google Shape;373;p43"/>
          <p:cNvPicPr preferRelativeResize="0"/>
          <p:nvPr/>
        </p:nvPicPr>
        <p:blipFill>
          <a:blip r:embed="rId5">
            <a:alphaModFix/>
          </a:blip>
          <a:stretch>
            <a:fillRect/>
          </a:stretch>
        </p:blipFill>
        <p:spPr>
          <a:xfrm>
            <a:off x="7893325" y="2130624"/>
            <a:ext cx="398075" cy="398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
                                        <p:tgtEl>
                                          <p:spTgt spid="366"/>
                                        </p:tgtEl>
                                      </p:cBhvr>
                                    </p:animEffect>
                                  </p:childTnLst>
                                </p:cTn>
                              </p:par>
                              <p:par>
                                <p:cTn id="8" presetID="1" presetClass="entr" presetSubtype="0"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7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7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7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300"/>
                                        <p:tgtEl>
                                          <p:spTgt spid="372"/>
                                        </p:tgtEl>
                                      </p:cBhvr>
                                    </p:animEffect>
                                    <p:set>
                                      <p:cBhvr>
                                        <p:cTn id="20" dur="1" fill="hold">
                                          <p:stCondLst>
                                            <p:cond delay="300"/>
                                          </p:stCondLst>
                                        </p:cTn>
                                        <p:tgtEl>
                                          <p:spTgt spid="37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300"/>
                                        <p:tgtEl>
                                          <p:spTgt spid="373"/>
                                        </p:tgtEl>
                                      </p:cBhvr>
                                    </p:animEffect>
                                    <p:set>
                                      <p:cBhvr>
                                        <p:cTn id="23" dur="1" fill="hold">
                                          <p:stCondLst>
                                            <p:cond delay="300"/>
                                          </p:stCondLst>
                                        </p:cTn>
                                        <p:tgtEl>
                                          <p:spTgt spid="37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300"/>
                                        <p:tgtEl>
                                          <p:spTgt spid="371"/>
                                        </p:tgtEl>
                                      </p:cBhvr>
                                    </p:animEffect>
                                    <p:set>
                                      <p:cBhvr>
                                        <p:cTn id="26" dur="1" fill="hold">
                                          <p:stCondLst>
                                            <p:cond delay="300"/>
                                          </p:stCondLst>
                                        </p:cTn>
                                        <p:tgtEl>
                                          <p:spTgt spid="3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Improvement: Logarithmic Transformation</a:t>
            </a:r>
            <a:endParaRPr/>
          </a:p>
        </p:txBody>
      </p:sp>
      <p:pic>
        <p:nvPicPr>
          <p:cNvPr id="379" name="Google Shape;379;p44"/>
          <p:cNvPicPr preferRelativeResize="0"/>
          <p:nvPr/>
        </p:nvPicPr>
        <p:blipFill>
          <a:blip r:embed="rId3">
            <a:alphaModFix/>
          </a:blip>
          <a:stretch>
            <a:fillRect/>
          </a:stretch>
        </p:blipFill>
        <p:spPr>
          <a:xfrm>
            <a:off x="1835699" y="1340175"/>
            <a:ext cx="7055741" cy="3257050"/>
          </a:xfrm>
          <a:prstGeom prst="rect">
            <a:avLst/>
          </a:prstGeom>
          <a:noFill/>
          <a:ln>
            <a:noFill/>
          </a:ln>
        </p:spPr>
      </p:pic>
      <p:sp>
        <p:nvSpPr>
          <p:cNvPr id="380" name="Google Shape;380;p44"/>
          <p:cNvSpPr txBox="1"/>
          <p:nvPr/>
        </p:nvSpPr>
        <p:spPr>
          <a:xfrm>
            <a:off x="731350" y="1750225"/>
            <a:ext cx="9891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Open Sans"/>
                <a:ea typeface="Open Sans"/>
                <a:cs typeface="Open Sans"/>
                <a:sym typeface="Open Sans"/>
              </a:rPr>
              <a:t>Before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0"/>
              </a:spcBef>
              <a:spcAft>
                <a:spcPts val="0"/>
              </a:spcAft>
              <a:buNone/>
            </a:pPr>
            <a:r>
              <a:rPr lang="en" sz="1900" b="1">
                <a:latin typeface="Open Sans"/>
                <a:ea typeface="Open Sans"/>
                <a:cs typeface="Open Sans"/>
                <a:sym typeface="Open Sans"/>
              </a:rPr>
              <a:t>After</a:t>
            </a:r>
            <a:endParaRPr sz="1900" b="1">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5"/>
          <p:cNvSpPr txBox="1">
            <a:spLocks noGrp="1"/>
          </p:cNvSpPr>
          <p:nvPr>
            <p:ph type="title"/>
          </p:nvPr>
        </p:nvSpPr>
        <p:spPr>
          <a:xfrm>
            <a:off x="83100" y="64025"/>
            <a:ext cx="8520600" cy="120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Model Optimisation: </a:t>
            </a:r>
            <a:endParaRPr/>
          </a:p>
        </p:txBody>
      </p:sp>
      <p:sp>
        <p:nvSpPr>
          <p:cNvPr id="386" name="Google Shape;386;p45"/>
          <p:cNvSpPr txBox="1"/>
          <p:nvPr/>
        </p:nvSpPr>
        <p:spPr>
          <a:xfrm>
            <a:off x="234150" y="1113600"/>
            <a:ext cx="54477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Data on family income / per-capita income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Data on average household age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Feature selection technique such as variance thresholding</a:t>
            </a:r>
            <a:endParaRPr>
              <a:latin typeface="Open Sans"/>
              <a:ea typeface="Open Sans"/>
              <a:cs typeface="Open Sans"/>
              <a:sym typeface="Open Sans"/>
            </a:endParaRPr>
          </a:p>
        </p:txBody>
      </p:sp>
      <p:pic>
        <p:nvPicPr>
          <p:cNvPr id="387" name="Google Shape;387;p45"/>
          <p:cNvPicPr preferRelativeResize="0"/>
          <p:nvPr/>
        </p:nvPicPr>
        <p:blipFill>
          <a:blip r:embed="rId3">
            <a:alphaModFix/>
          </a:blip>
          <a:stretch>
            <a:fillRect/>
          </a:stretch>
        </p:blipFill>
        <p:spPr>
          <a:xfrm>
            <a:off x="6084250" y="1775975"/>
            <a:ext cx="2260726" cy="1130350"/>
          </a:xfrm>
          <a:prstGeom prst="rect">
            <a:avLst/>
          </a:prstGeom>
          <a:noFill/>
          <a:ln>
            <a:noFill/>
          </a:ln>
          <a:effectLst>
            <a:outerShdw blurRad="57150" dist="19050" dir="5400000" algn="bl" rotWithShape="0">
              <a:srgbClr val="000000">
                <a:alpha val="50000"/>
              </a:srgbClr>
            </a:outerShdw>
          </a:effectLst>
        </p:spPr>
      </p:pic>
      <p:pic>
        <p:nvPicPr>
          <p:cNvPr id="388" name="Google Shape;388;p45"/>
          <p:cNvPicPr preferRelativeResize="0"/>
          <p:nvPr/>
        </p:nvPicPr>
        <p:blipFill>
          <a:blip r:embed="rId4">
            <a:alphaModFix/>
          </a:blip>
          <a:stretch>
            <a:fillRect/>
          </a:stretch>
        </p:blipFill>
        <p:spPr>
          <a:xfrm>
            <a:off x="6501325" y="616025"/>
            <a:ext cx="1426575" cy="953199"/>
          </a:xfrm>
          <a:prstGeom prst="rect">
            <a:avLst/>
          </a:prstGeom>
          <a:noFill/>
          <a:ln>
            <a:noFill/>
          </a:ln>
          <a:effectLst>
            <a:outerShdw blurRad="57150" dist="19050" dir="5400000" algn="bl" rotWithShape="0">
              <a:srgbClr val="000000">
                <a:alpha val="50000"/>
              </a:srgbClr>
            </a:outerShdw>
          </a:effectLst>
        </p:spPr>
      </p:pic>
      <p:pic>
        <p:nvPicPr>
          <p:cNvPr id="389" name="Google Shape;389;p45"/>
          <p:cNvPicPr preferRelativeResize="0"/>
          <p:nvPr/>
        </p:nvPicPr>
        <p:blipFill rotWithShape="1">
          <a:blip r:embed="rId5">
            <a:alphaModFix/>
          </a:blip>
          <a:srcRect l="4534" b="11520"/>
          <a:stretch/>
        </p:blipFill>
        <p:spPr>
          <a:xfrm>
            <a:off x="6226200" y="3115575"/>
            <a:ext cx="1976825" cy="13741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6"/>
          <p:cNvSpPr txBox="1">
            <a:spLocks noGrp="1"/>
          </p:cNvSpPr>
          <p:nvPr>
            <p:ph type="title"/>
          </p:nvPr>
        </p:nvSpPr>
        <p:spPr>
          <a:xfrm>
            <a:off x="259500" y="27507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Considerations for Agents</a:t>
            </a:r>
            <a:endParaRPr/>
          </a:p>
        </p:txBody>
      </p:sp>
      <p:sp>
        <p:nvSpPr>
          <p:cNvPr id="395" name="Google Shape;395;p46"/>
          <p:cNvSpPr txBox="1">
            <a:spLocks noGrp="1"/>
          </p:cNvSpPr>
          <p:nvPr>
            <p:ph type="body" idx="1"/>
          </p:nvPr>
        </p:nvSpPr>
        <p:spPr>
          <a:xfrm>
            <a:off x="6275775" y="2083950"/>
            <a:ext cx="1906200" cy="592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200" b="1"/>
              <a:t>House ?</a:t>
            </a:r>
            <a:endParaRPr sz="2200" b="1"/>
          </a:p>
        </p:txBody>
      </p:sp>
      <p:sp>
        <p:nvSpPr>
          <p:cNvPr id="396" name="Google Shape;396;p46"/>
          <p:cNvSpPr txBox="1">
            <a:spLocks noGrp="1"/>
          </p:cNvSpPr>
          <p:nvPr>
            <p:ph type="body" idx="1"/>
          </p:nvPr>
        </p:nvSpPr>
        <p:spPr>
          <a:xfrm>
            <a:off x="3152600" y="2026650"/>
            <a:ext cx="2292900" cy="707400"/>
          </a:xfrm>
          <a:prstGeom prst="rect">
            <a:avLst/>
          </a:prstGeom>
        </p:spPr>
        <p:txBody>
          <a:bodyPr spcFirstLastPara="1" wrap="square" lIns="91425" tIns="91425" rIns="91425" bIns="91425" anchor="t" anchorCtr="0">
            <a:noAutofit/>
          </a:bodyPr>
          <a:lstStyle/>
          <a:p>
            <a:pPr marL="457200" lvl="0" indent="0" algn="l" rtl="0">
              <a:spcBef>
                <a:spcPts val="0"/>
              </a:spcBef>
              <a:spcAft>
                <a:spcPts val="1200"/>
              </a:spcAft>
              <a:buNone/>
            </a:pPr>
            <a:r>
              <a:rPr lang="en" sz="2200" b="1"/>
              <a:t>Location ?</a:t>
            </a:r>
            <a:endParaRPr sz="2200" b="1"/>
          </a:p>
        </p:txBody>
      </p:sp>
      <p:grpSp>
        <p:nvGrpSpPr>
          <p:cNvPr id="397" name="Google Shape;397;p46"/>
          <p:cNvGrpSpPr/>
          <p:nvPr/>
        </p:nvGrpSpPr>
        <p:grpSpPr>
          <a:xfrm>
            <a:off x="5504300" y="2571738"/>
            <a:ext cx="3219450" cy="2143125"/>
            <a:chOff x="4988050" y="2648775"/>
            <a:chExt cx="3219450" cy="2143125"/>
          </a:xfrm>
        </p:grpSpPr>
        <p:pic>
          <p:nvPicPr>
            <p:cNvPr id="398" name="Google Shape;398;p46"/>
            <p:cNvPicPr preferRelativeResize="0"/>
            <p:nvPr/>
          </p:nvPicPr>
          <p:blipFill>
            <a:blip r:embed="rId3">
              <a:alphaModFix/>
            </a:blip>
            <a:stretch>
              <a:fillRect/>
            </a:stretch>
          </p:blipFill>
          <p:spPr>
            <a:xfrm>
              <a:off x="4988050" y="2648775"/>
              <a:ext cx="3219450" cy="2143125"/>
            </a:xfrm>
            <a:prstGeom prst="rect">
              <a:avLst/>
            </a:prstGeom>
            <a:noFill/>
            <a:ln>
              <a:noFill/>
            </a:ln>
          </p:spPr>
        </p:pic>
        <p:pic>
          <p:nvPicPr>
            <p:cNvPr id="399" name="Google Shape;399;p46"/>
            <p:cNvPicPr preferRelativeResize="0"/>
            <p:nvPr/>
          </p:nvPicPr>
          <p:blipFill>
            <a:blip r:embed="rId4">
              <a:alphaModFix/>
            </a:blip>
            <a:stretch>
              <a:fillRect/>
            </a:stretch>
          </p:blipFill>
          <p:spPr>
            <a:xfrm>
              <a:off x="5158775" y="3970571"/>
              <a:ext cx="120450" cy="119525"/>
            </a:xfrm>
            <a:prstGeom prst="rect">
              <a:avLst/>
            </a:prstGeom>
            <a:noFill/>
            <a:ln>
              <a:noFill/>
            </a:ln>
          </p:spPr>
        </p:pic>
      </p:grpSp>
      <p:sp>
        <p:nvSpPr>
          <p:cNvPr id="400" name="Google Shape;400;p46"/>
          <p:cNvSpPr txBox="1">
            <a:spLocks noGrp="1"/>
          </p:cNvSpPr>
          <p:nvPr>
            <p:ph type="body" idx="1"/>
          </p:nvPr>
        </p:nvSpPr>
        <p:spPr>
          <a:xfrm>
            <a:off x="819875" y="2093775"/>
            <a:ext cx="1293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200" b="1"/>
              <a:t>Price ?</a:t>
            </a:r>
            <a:endParaRPr sz="2200" b="1"/>
          </a:p>
        </p:txBody>
      </p:sp>
      <p:pic>
        <p:nvPicPr>
          <p:cNvPr id="401" name="Google Shape;401;p46"/>
          <p:cNvPicPr preferRelativeResize="0"/>
          <p:nvPr/>
        </p:nvPicPr>
        <p:blipFill>
          <a:blip r:embed="rId5">
            <a:alphaModFix/>
          </a:blip>
          <a:stretch>
            <a:fillRect/>
          </a:stretch>
        </p:blipFill>
        <p:spPr>
          <a:xfrm>
            <a:off x="259500" y="2675967"/>
            <a:ext cx="2834326" cy="2003358"/>
          </a:xfrm>
          <a:prstGeom prst="rect">
            <a:avLst/>
          </a:prstGeom>
          <a:noFill/>
          <a:ln>
            <a:noFill/>
          </a:ln>
        </p:spPr>
      </p:pic>
      <p:pic>
        <p:nvPicPr>
          <p:cNvPr id="402" name="Google Shape;402;p46"/>
          <p:cNvPicPr preferRelativeResize="0"/>
          <p:nvPr/>
        </p:nvPicPr>
        <p:blipFill>
          <a:blip r:embed="rId6">
            <a:alphaModFix/>
          </a:blip>
          <a:stretch>
            <a:fillRect/>
          </a:stretch>
        </p:blipFill>
        <p:spPr>
          <a:xfrm>
            <a:off x="2911400" y="2801178"/>
            <a:ext cx="2645100" cy="1752948"/>
          </a:xfrm>
          <a:prstGeom prst="rect">
            <a:avLst/>
          </a:prstGeom>
          <a:noFill/>
          <a:ln>
            <a:noFill/>
          </a:ln>
        </p:spPr>
      </p:pic>
      <p:sp>
        <p:nvSpPr>
          <p:cNvPr id="403" name="Google Shape;403;p46"/>
          <p:cNvSpPr txBox="1"/>
          <p:nvPr/>
        </p:nvSpPr>
        <p:spPr>
          <a:xfrm>
            <a:off x="708575" y="1148575"/>
            <a:ext cx="7503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Open Sans"/>
                <a:ea typeface="Open Sans"/>
                <a:cs typeface="Open Sans"/>
                <a:sym typeface="Open Sans"/>
              </a:rPr>
              <a:t>Which features to focus on for higher sale prices and profits</a:t>
            </a:r>
            <a:endParaRPr sz="19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 50 House Features</a:t>
            </a:r>
            <a:endParaRPr/>
          </a:p>
        </p:txBody>
      </p:sp>
      <p:pic>
        <p:nvPicPr>
          <p:cNvPr id="409" name="Google Shape;409;p47"/>
          <p:cNvPicPr preferRelativeResize="0"/>
          <p:nvPr/>
        </p:nvPicPr>
        <p:blipFill>
          <a:blip r:embed="rId3">
            <a:alphaModFix/>
          </a:blip>
          <a:stretch>
            <a:fillRect/>
          </a:stretch>
        </p:blipFill>
        <p:spPr>
          <a:xfrm>
            <a:off x="1110762" y="1040475"/>
            <a:ext cx="6922474" cy="39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aphicFrame>
        <p:nvGraphicFramePr>
          <p:cNvPr id="414" name="Google Shape;414;p48"/>
          <p:cNvGraphicFramePr/>
          <p:nvPr/>
        </p:nvGraphicFramePr>
        <p:xfrm>
          <a:off x="1637525" y="1010355"/>
          <a:ext cx="6132150" cy="3840150"/>
        </p:xfrm>
        <a:graphic>
          <a:graphicData uri="http://schemas.openxmlformats.org/drawingml/2006/table">
            <a:tbl>
              <a:tblPr>
                <a:noFill/>
                <a:tableStyleId>{F0109F05-3477-4272-9E11-85CA77C6CB38}</a:tableStyleId>
              </a:tblPr>
              <a:tblGrid>
                <a:gridCol w="729250">
                  <a:extLst>
                    <a:ext uri="{9D8B030D-6E8A-4147-A177-3AD203B41FA5}">
                      <a16:colId xmlns:a16="http://schemas.microsoft.com/office/drawing/2014/main" val="20000"/>
                    </a:ext>
                  </a:extLst>
                </a:gridCol>
                <a:gridCol w="4275500">
                  <a:extLst>
                    <a:ext uri="{9D8B030D-6E8A-4147-A177-3AD203B41FA5}">
                      <a16:colId xmlns:a16="http://schemas.microsoft.com/office/drawing/2014/main" val="20001"/>
                    </a:ext>
                  </a:extLst>
                </a:gridCol>
                <a:gridCol w="1127400">
                  <a:extLst>
                    <a:ext uri="{9D8B030D-6E8A-4147-A177-3AD203B41FA5}">
                      <a16:colId xmlns:a16="http://schemas.microsoft.com/office/drawing/2014/main" val="20002"/>
                    </a:ext>
                  </a:extLst>
                </a:gridCol>
              </a:tblGrid>
              <a:tr h="423200">
                <a:tc>
                  <a:txBody>
                    <a:bodyPr/>
                    <a:lstStyle/>
                    <a:p>
                      <a:pPr marL="0" lvl="0" indent="0" algn="ctr" rtl="0">
                        <a:spcBef>
                          <a:spcPts val="0"/>
                        </a:spcBef>
                        <a:spcAft>
                          <a:spcPts val="0"/>
                        </a:spcAft>
                        <a:buNone/>
                      </a:pPr>
                      <a:r>
                        <a:rPr lang="en" sz="1000" b="1">
                          <a:latin typeface="Open Sans"/>
                          <a:ea typeface="Open Sans"/>
                          <a:cs typeface="Open Sans"/>
                          <a:sym typeface="Open Sans"/>
                        </a:rPr>
                        <a:t>Rank</a:t>
                      </a:r>
                      <a:endParaRPr sz="1000" b="1">
                        <a:latin typeface="Open Sans"/>
                        <a:ea typeface="Open Sans"/>
                        <a:cs typeface="Open Sans"/>
                        <a:sym typeface="Open Sans"/>
                      </a:endParaRPr>
                    </a:p>
                    <a:p>
                      <a:pPr marL="0" lvl="0" indent="0" algn="ctr" rtl="0">
                        <a:spcBef>
                          <a:spcPts val="0"/>
                        </a:spcBef>
                        <a:spcAft>
                          <a:spcPts val="0"/>
                        </a:spcAft>
                        <a:buNone/>
                      </a:pPr>
                      <a:endParaRPr sz="600" b="1">
                        <a:highlight>
                          <a:schemeClr val="accent1"/>
                        </a:highlight>
                        <a:latin typeface="Open Sans"/>
                        <a:ea typeface="Open Sans"/>
                        <a:cs typeface="Open Sans"/>
                        <a:sym typeface="Open Sans"/>
                      </a:endParaRPr>
                    </a:p>
                  </a:txBody>
                  <a:tcPr marL="91425" marR="91425" marT="91425" marB="91425">
                    <a:solidFill>
                      <a:srgbClr val="C9DAF8"/>
                    </a:solidFill>
                  </a:tcPr>
                </a:tc>
                <a:tc>
                  <a:txBody>
                    <a:bodyPr/>
                    <a:lstStyle/>
                    <a:p>
                      <a:pPr marL="0" lvl="0" indent="0" algn="ctr" rtl="0">
                        <a:spcBef>
                          <a:spcPts val="0"/>
                        </a:spcBef>
                        <a:spcAft>
                          <a:spcPts val="0"/>
                        </a:spcAft>
                        <a:buNone/>
                      </a:pPr>
                      <a:r>
                        <a:rPr lang="en" sz="1000" b="1">
                          <a:latin typeface="Open Sans"/>
                          <a:ea typeface="Open Sans"/>
                          <a:cs typeface="Open Sans"/>
                          <a:sym typeface="Open Sans"/>
                        </a:rPr>
                        <a:t>Feature</a:t>
                      </a:r>
                      <a:endParaRPr sz="1000" b="1">
                        <a:latin typeface="Open Sans"/>
                        <a:ea typeface="Open Sans"/>
                        <a:cs typeface="Open Sans"/>
                        <a:sym typeface="Open Sans"/>
                      </a:endParaRPr>
                    </a:p>
                  </a:txBody>
                  <a:tcPr marL="91425" marR="91425" marT="91425" marB="91425">
                    <a:solidFill>
                      <a:srgbClr val="C9DAF8"/>
                    </a:solidFill>
                  </a:tcPr>
                </a:tc>
                <a:tc>
                  <a:txBody>
                    <a:bodyPr/>
                    <a:lstStyle/>
                    <a:p>
                      <a:pPr marL="0" lvl="0" indent="0" algn="ctr" rtl="0">
                        <a:spcBef>
                          <a:spcPts val="0"/>
                        </a:spcBef>
                        <a:spcAft>
                          <a:spcPts val="0"/>
                        </a:spcAft>
                        <a:buNone/>
                      </a:pPr>
                      <a:r>
                        <a:rPr lang="en" sz="1000" b="1">
                          <a:latin typeface="Open Sans"/>
                          <a:ea typeface="Open Sans"/>
                          <a:cs typeface="Open Sans"/>
                          <a:sym typeface="Open Sans"/>
                        </a:rPr>
                        <a:t>Coefficient value</a:t>
                      </a:r>
                      <a:endParaRPr sz="1000" b="1">
                        <a:latin typeface="Open Sans"/>
                        <a:ea typeface="Open Sans"/>
                        <a:cs typeface="Open Sans"/>
                        <a:sym typeface="Open Sans"/>
                      </a:endParaRPr>
                    </a:p>
                  </a:txBody>
                  <a:tcPr marL="91425" marR="91425" marT="91425" marB="91425">
                    <a:solidFill>
                      <a:srgbClr val="C9DAF8"/>
                    </a:solidFill>
                  </a:tcPr>
                </a:tc>
                <a:extLst>
                  <a:ext uri="{0D108BD9-81ED-4DB2-BD59-A6C34878D82A}">
                    <a16:rowId xmlns:a16="http://schemas.microsoft.com/office/drawing/2014/main" val="10000"/>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1</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Calibri"/>
                          <a:ea typeface="Calibri"/>
                          <a:cs typeface="Calibri"/>
                          <a:sym typeface="Calibri"/>
                        </a:rPr>
                        <a:t>Basement Exposure - No</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-6288</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1"/>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2</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Kitchen Above great</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-5239</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02"/>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3</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Calibri"/>
                          <a:ea typeface="Calibri"/>
                          <a:cs typeface="Calibri"/>
                          <a:sym typeface="Calibri"/>
                        </a:rPr>
                        <a:t>Exterior - Hardboard</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-4800</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3"/>
                  </a:ext>
                </a:extLst>
              </a:tr>
              <a:tr h="330950">
                <a:tc>
                  <a:txBody>
                    <a:bodyPr/>
                    <a:lstStyle/>
                    <a:p>
                      <a:pPr marL="0" lvl="0" indent="0" algn="ctr" rtl="0">
                        <a:spcBef>
                          <a:spcPts val="0"/>
                        </a:spcBef>
                        <a:spcAft>
                          <a:spcPts val="0"/>
                        </a:spcAft>
                        <a:buNone/>
                      </a:pPr>
                      <a:r>
                        <a:rPr lang="en" sz="1000">
                          <a:latin typeface="Open Sans"/>
                          <a:ea typeface="Open Sans"/>
                          <a:cs typeface="Open Sans"/>
                          <a:sym typeface="Open Sans"/>
                        </a:rPr>
                        <a:t>4</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Exterior - Stucco</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-4536</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04"/>
                  </a:ext>
                </a:extLst>
              </a:tr>
              <a:tr h="235800">
                <a:tc>
                  <a:txBody>
                    <a:bodyPr/>
                    <a:lstStyle/>
                    <a:p>
                      <a:pPr marL="0" lvl="0" indent="0" algn="ctr" rtl="0">
                        <a:spcBef>
                          <a:spcPts val="0"/>
                        </a:spcBef>
                        <a:spcAft>
                          <a:spcPts val="0"/>
                        </a:spcAft>
                        <a:buNone/>
                      </a:pPr>
                      <a:r>
                        <a:rPr lang="en" sz="1000">
                          <a:latin typeface="Open Sans"/>
                          <a:ea typeface="Open Sans"/>
                          <a:cs typeface="Open Sans"/>
                          <a:sym typeface="Open Sans"/>
                        </a:rPr>
                        <a:t>5</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Calibri"/>
                          <a:ea typeface="Calibri"/>
                          <a:cs typeface="Calibri"/>
                          <a:sym typeface="Calibri"/>
                        </a:rPr>
                        <a:t>Lot shape - irregular</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-4469</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5"/>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6</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Basement Exposure- minimum exposure</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-4404</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06"/>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7</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Calibri"/>
                          <a:ea typeface="Calibri"/>
                          <a:cs typeface="Calibri"/>
                          <a:sym typeface="Calibri"/>
                        </a:rPr>
                        <a:t>Fireplaces</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-4185</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7"/>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8</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MS subclass 90 - duplex</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-4070</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08"/>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9</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Calibri"/>
                          <a:ea typeface="Calibri"/>
                          <a:cs typeface="Calibri"/>
                          <a:sym typeface="Calibri"/>
                        </a:rPr>
                        <a:t>Building type - duplex</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-4070</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9"/>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10</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Garage Finish - FN</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-3936</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10"/>
                  </a:ext>
                </a:extLst>
              </a:tr>
            </a:tbl>
          </a:graphicData>
        </a:graphic>
      </p:graphicFrame>
      <p:sp>
        <p:nvSpPr>
          <p:cNvPr id="415" name="Google Shape;415;p48"/>
          <p:cNvSpPr txBox="1">
            <a:spLocks noGrp="1"/>
          </p:cNvSpPr>
          <p:nvPr>
            <p:ph type="title"/>
          </p:nvPr>
        </p:nvSpPr>
        <p:spPr>
          <a:xfrm>
            <a:off x="311700" y="3029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Bottom 10 Factors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title"/>
          </p:nvPr>
        </p:nvSpPr>
        <p:spPr>
          <a:xfrm>
            <a:off x="311700" y="3911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Avoid these units</a:t>
            </a:r>
            <a:endParaRPr/>
          </a:p>
        </p:txBody>
      </p:sp>
      <p:graphicFrame>
        <p:nvGraphicFramePr>
          <p:cNvPr id="421" name="Google Shape;421;p49"/>
          <p:cNvGraphicFramePr/>
          <p:nvPr/>
        </p:nvGraphicFramePr>
        <p:xfrm>
          <a:off x="416075" y="1098525"/>
          <a:ext cx="8037050" cy="3242725"/>
        </p:xfrm>
        <a:graphic>
          <a:graphicData uri="http://schemas.openxmlformats.org/drawingml/2006/table">
            <a:tbl>
              <a:tblPr>
                <a:noFill/>
                <a:tableStyleId>{F0109F05-3477-4272-9E11-85CA77C6CB38}</a:tableStyleId>
              </a:tblPr>
              <a:tblGrid>
                <a:gridCol w="3636025">
                  <a:extLst>
                    <a:ext uri="{9D8B030D-6E8A-4147-A177-3AD203B41FA5}">
                      <a16:colId xmlns:a16="http://schemas.microsoft.com/office/drawing/2014/main" val="20000"/>
                    </a:ext>
                  </a:extLst>
                </a:gridCol>
                <a:gridCol w="4401025">
                  <a:extLst>
                    <a:ext uri="{9D8B030D-6E8A-4147-A177-3AD203B41FA5}">
                      <a16:colId xmlns:a16="http://schemas.microsoft.com/office/drawing/2014/main" val="20001"/>
                    </a:ext>
                  </a:extLst>
                </a:gridCol>
              </a:tblGrid>
              <a:tr h="661775">
                <a:tc gridSpan="2">
                  <a:txBody>
                    <a:bodyPr/>
                    <a:lstStyle/>
                    <a:p>
                      <a:pPr marL="0" lvl="0" indent="0" algn="ctr" rtl="0">
                        <a:spcBef>
                          <a:spcPts val="0"/>
                        </a:spcBef>
                        <a:spcAft>
                          <a:spcPts val="0"/>
                        </a:spcAft>
                        <a:buNone/>
                      </a:pPr>
                      <a:r>
                        <a:rPr lang="en" sz="2600"/>
                        <a:t>Worst</a:t>
                      </a:r>
                      <a:endParaRPr sz="2600"/>
                    </a:p>
                  </a:txBody>
                  <a:tcPr marL="91425" marR="91425" marT="91425" marB="91425">
                    <a:solidFill>
                      <a:srgbClr val="EA9999"/>
                    </a:solidFill>
                  </a:tcPr>
                </a:tc>
                <a:tc hMerge="1">
                  <a:txBody>
                    <a:bodyPr/>
                    <a:lstStyle/>
                    <a:p>
                      <a:endParaRPr lang="en-US"/>
                    </a:p>
                  </a:txBody>
                  <a:tcPr/>
                </a:tc>
                <a:extLst>
                  <a:ext uri="{0D108BD9-81ED-4DB2-BD59-A6C34878D82A}">
                    <a16:rowId xmlns:a16="http://schemas.microsoft.com/office/drawing/2014/main" val="10000"/>
                  </a:ext>
                </a:extLst>
              </a:tr>
              <a:tr h="496975">
                <a:tc>
                  <a:txBody>
                    <a:bodyPr/>
                    <a:lstStyle/>
                    <a:p>
                      <a:pPr marL="0" lvl="0" indent="0" algn="l" rtl="0">
                        <a:spcBef>
                          <a:spcPts val="0"/>
                        </a:spcBef>
                        <a:spcAft>
                          <a:spcPts val="0"/>
                        </a:spcAft>
                        <a:buNone/>
                      </a:pPr>
                      <a:r>
                        <a:rPr lang="en" b="1"/>
                        <a:t>Exterior</a:t>
                      </a:r>
                      <a:endParaRPr b="1"/>
                    </a:p>
                  </a:txBody>
                  <a:tcPr marL="91425" marR="91425" marT="91425" marB="91425"/>
                </a:tc>
                <a:tc>
                  <a:txBody>
                    <a:bodyPr/>
                    <a:lstStyle/>
                    <a:p>
                      <a:pPr marL="0" lvl="0" indent="0" algn="l" rtl="0">
                        <a:spcBef>
                          <a:spcPts val="0"/>
                        </a:spcBef>
                        <a:spcAft>
                          <a:spcPts val="0"/>
                        </a:spcAft>
                        <a:buNone/>
                      </a:pPr>
                      <a:r>
                        <a:rPr lang="en"/>
                        <a:t>Hardboard, Stucco</a:t>
                      </a:r>
                      <a:endParaRPr/>
                    </a:p>
                  </a:txBody>
                  <a:tcPr marL="91425" marR="91425" marT="91425" marB="91425"/>
                </a:tc>
                <a:extLst>
                  <a:ext uri="{0D108BD9-81ED-4DB2-BD59-A6C34878D82A}">
                    <a16:rowId xmlns:a16="http://schemas.microsoft.com/office/drawing/2014/main" val="10001"/>
                  </a:ext>
                </a:extLst>
              </a:tr>
              <a:tr h="505450">
                <a:tc>
                  <a:txBody>
                    <a:bodyPr/>
                    <a:lstStyle/>
                    <a:p>
                      <a:pPr marL="0" lvl="0" indent="0" algn="l" rtl="0">
                        <a:spcBef>
                          <a:spcPts val="0"/>
                        </a:spcBef>
                        <a:spcAft>
                          <a:spcPts val="0"/>
                        </a:spcAft>
                        <a:buNone/>
                      </a:pPr>
                      <a:r>
                        <a:rPr lang="en" b="1"/>
                        <a:t>Lot Shape</a:t>
                      </a:r>
                      <a:endParaRPr b="1"/>
                    </a:p>
                  </a:txBody>
                  <a:tcPr marL="91425" marR="91425" marT="91425" marB="91425">
                    <a:solidFill>
                      <a:srgbClr val="F3F3F3"/>
                    </a:solidFill>
                  </a:tcPr>
                </a:tc>
                <a:tc>
                  <a:txBody>
                    <a:bodyPr/>
                    <a:lstStyle/>
                    <a:p>
                      <a:pPr marL="0" lvl="0" indent="0" algn="l" rtl="0">
                        <a:spcBef>
                          <a:spcPts val="0"/>
                        </a:spcBef>
                        <a:spcAft>
                          <a:spcPts val="0"/>
                        </a:spcAft>
                        <a:buNone/>
                      </a:pPr>
                      <a:r>
                        <a:rPr lang="en"/>
                        <a:t>Irregular</a:t>
                      </a:r>
                      <a:endParaRPr/>
                    </a:p>
                  </a:txBody>
                  <a:tcPr marL="91425" marR="91425" marT="91425" marB="91425">
                    <a:solidFill>
                      <a:srgbClr val="F3F3F3"/>
                    </a:solidFill>
                  </a:tcPr>
                </a:tc>
                <a:extLst>
                  <a:ext uri="{0D108BD9-81ED-4DB2-BD59-A6C34878D82A}">
                    <a16:rowId xmlns:a16="http://schemas.microsoft.com/office/drawing/2014/main" val="10002"/>
                  </a:ext>
                </a:extLst>
              </a:tr>
              <a:tr h="505425">
                <a:tc>
                  <a:txBody>
                    <a:bodyPr/>
                    <a:lstStyle/>
                    <a:p>
                      <a:pPr marL="0" lvl="0" indent="0" algn="l" rtl="0">
                        <a:spcBef>
                          <a:spcPts val="0"/>
                        </a:spcBef>
                        <a:spcAft>
                          <a:spcPts val="0"/>
                        </a:spcAft>
                        <a:buNone/>
                      </a:pPr>
                      <a:r>
                        <a:rPr lang="en" b="1"/>
                        <a:t>Building Type</a:t>
                      </a:r>
                      <a:endParaRPr b="1"/>
                    </a:p>
                  </a:txBody>
                  <a:tcPr marL="91425" marR="91425" marT="91425" marB="91425"/>
                </a:tc>
                <a:tc>
                  <a:txBody>
                    <a:bodyPr/>
                    <a:lstStyle/>
                    <a:p>
                      <a:pPr marL="0" lvl="0" indent="0" algn="l" rtl="0">
                        <a:spcBef>
                          <a:spcPts val="0"/>
                        </a:spcBef>
                        <a:spcAft>
                          <a:spcPts val="0"/>
                        </a:spcAft>
                        <a:buNone/>
                      </a:pPr>
                      <a:r>
                        <a:rPr lang="en"/>
                        <a:t>Duplex</a:t>
                      </a:r>
                      <a:endParaRPr/>
                    </a:p>
                  </a:txBody>
                  <a:tcPr marL="91425" marR="91425" marT="91425" marB="91425"/>
                </a:tc>
                <a:extLst>
                  <a:ext uri="{0D108BD9-81ED-4DB2-BD59-A6C34878D82A}">
                    <a16:rowId xmlns:a16="http://schemas.microsoft.com/office/drawing/2014/main" val="10003"/>
                  </a:ext>
                </a:extLst>
              </a:tr>
              <a:tr h="496975">
                <a:tc>
                  <a:txBody>
                    <a:bodyPr/>
                    <a:lstStyle/>
                    <a:p>
                      <a:pPr marL="0" lvl="0" indent="0" algn="l" rtl="0">
                        <a:spcBef>
                          <a:spcPts val="0"/>
                        </a:spcBef>
                        <a:spcAft>
                          <a:spcPts val="0"/>
                        </a:spcAft>
                        <a:buNone/>
                      </a:pPr>
                      <a:r>
                        <a:rPr lang="en" b="1"/>
                        <a:t>Basement Exposure</a:t>
                      </a:r>
                      <a:endParaRPr b="1"/>
                    </a:p>
                  </a:txBody>
                  <a:tcPr marL="91425" marR="91425" marT="91425" marB="91425">
                    <a:solidFill>
                      <a:srgbClr val="F3F3F3"/>
                    </a:solidFill>
                  </a:tcPr>
                </a:tc>
                <a:tc>
                  <a:txBody>
                    <a:bodyPr/>
                    <a:lstStyle/>
                    <a:p>
                      <a:pPr marL="0" lvl="0" indent="0" algn="l" rtl="0">
                        <a:spcBef>
                          <a:spcPts val="0"/>
                        </a:spcBef>
                        <a:spcAft>
                          <a:spcPts val="0"/>
                        </a:spcAft>
                        <a:buNone/>
                      </a:pPr>
                      <a:r>
                        <a:rPr lang="en"/>
                        <a:t>No, Minimum</a:t>
                      </a:r>
                      <a:endParaRPr/>
                    </a:p>
                  </a:txBody>
                  <a:tcPr marL="91425" marR="91425" marT="91425" marB="91425">
                    <a:solidFill>
                      <a:srgbClr val="F3F3F3"/>
                    </a:solidFill>
                  </a:tcPr>
                </a:tc>
                <a:extLst>
                  <a:ext uri="{0D108BD9-81ED-4DB2-BD59-A6C34878D82A}">
                    <a16:rowId xmlns:a16="http://schemas.microsoft.com/office/drawing/2014/main" val="10004"/>
                  </a:ext>
                </a:extLst>
              </a:tr>
              <a:tr h="576125">
                <a:tc>
                  <a:txBody>
                    <a:bodyPr/>
                    <a:lstStyle/>
                    <a:p>
                      <a:pPr marL="0" lvl="0" indent="0" algn="l" rtl="0">
                        <a:spcBef>
                          <a:spcPts val="0"/>
                        </a:spcBef>
                        <a:spcAft>
                          <a:spcPts val="0"/>
                        </a:spcAft>
                        <a:buNone/>
                      </a:pPr>
                      <a:r>
                        <a:rPr lang="en" b="1"/>
                        <a:t>Garage Finish</a:t>
                      </a:r>
                      <a:endParaRPr b="1"/>
                    </a:p>
                  </a:txBody>
                  <a:tcPr marL="91425" marR="91425" marT="91425" marB="91425"/>
                </a:tc>
                <a:tc>
                  <a:txBody>
                    <a:bodyPr/>
                    <a:lstStyle/>
                    <a:p>
                      <a:pPr marL="0" lvl="0" indent="0" algn="l" rtl="0">
                        <a:spcBef>
                          <a:spcPts val="0"/>
                        </a:spcBef>
                        <a:spcAft>
                          <a:spcPts val="0"/>
                        </a:spcAft>
                        <a:buNone/>
                      </a:pPr>
                      <a:r>
                        <a:rPr lang="en"/>
                        <a:t>Rough Finished</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0"/>
          <p:cNvSpPr txBox="1">
            <a:spLocks noGrp="1"/>
          </p:cNvSpPr>
          <p:nvPr>
            <p:ph type="title"/>
          </p:nvPr>
        </p:nvSpPr>
        <p:spPr>
          <a:xfrm>
            <a:off x="311700" y="3029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 10 Factors </a:t>
            </a:r>
            <a:endParaRPr/>
          </a:p>
        </p:txBody>
      </p:sp>
      <p:graphicFrame>
        <p:nvGraphicFramePr>
          <p:cNvPr id="427" name="Google Shape;427;p50"/>
          <p:cNvGraphicFramePr/>
          <p:nvPr/>
        </p:nvGraphicFramePr>
        <p:xfrm>
          <a:off x="1371650" y="1070205"/>
          <a:ext cx="6132150" cy="3840150"/>
        </p:xfrm>
        <a:graphic>
          <a:graphicData uri="http://schemas.openxmlformats.org/drawingml/2006/table">
            <a:tbl>
              <a:tblPr>
                <a:noFill/>
                <a:tableStyleId>{F0109F05-3477-4272-9E11-85CA77C6CB38}</a:tableStyleId>
              </a:tblPr>
              <a:tblGrid>
                <a:gridCol w="729250">
                  <a:extLst>
                    <a:ext uri="{9D8B030D-6E8A-4147-A177-3AD203B41FA5}">
                      <a16:colId xmlns:a16="http://schemas.microsoft.com/office/drawing/2014/main" val="20000"/>
                    </a:ext>
                  </a:extLst>
                </a:gridCol>
                <a:gridCol w="4275500">
                  <a:extLst>
                    <a:ext uri="{9D8B030D-6E8A-4147-A177-3AD203B41FA5}">
                      <a16:colId xmlns:a16="http://schemas.microsoft.com/office/drawing/2014/main" val="20001"/>
                    </a:ext>
                  </a:extLst>
                </a:gridCol>
                <a:gridCol w="1127400">
                  <a:extLst>
                    <a:ext uri="{9D8B030D-6E8A-4147-A177-3AD203B41FA5}">
                      <a16:colId xmlns:a16="http://schemas.microsoft.com/office/drawing/2014/main" val="20002"/>
                    </a:ext>
                  </a:extLst>
                </a:gridCol>
              </a:tblGrid>
              <a:tr h="423200">
                <a:tc>
                  <a:txBody>
                    <a:bodyPr/>
                    <a:lstStyle/>
                    <a:p>
                      <a:pPr marL="0" lvl="0" indent="0" algn="ctr" rtl="0">
                        <a:spcBef>
                          <a:spcPts val="0"/>
                        </a:spcBef>
                        <a:spcAft>
                          <a:spcPts val="0"/>
                        </a:spcAft>
                        <a:buNone/>
                      </a:pPr>
                      <a:r>
                        <a:rPr lang="en" sz="1000" b="1">
                          <a:latin typeface="Open Sans"/>
                          <a:ea typeface="Open Sans"/>
                          <a:cs typeface="Open Sans"/>
                          <a:sym typeface="Open Sans"/>
                        </a:rPr>
                        <a:t>Rank</a:t>
                      </a:r>
                      <a:endParaRPr sz="1000" b="1">
                        <a:latin typeface="Open Sans"/>
                        <a:ea typeface="Open Sans"/>
                        <a:cs typeface="Open Sans"/>
                        <a:sym typeface="Open Sans"/>
                      </a:endParaRPr>
                    </a:p>
                  </a:txBody>
                  <a:tcPr marL="91425" marR="91425" marT="91425" marB="91425">
                    <a:solidFill>
                      <a:srgbClr val="C9DAF8"/>
                    </a:solidFill>
                  </a:tcPr>
                </a:tc>
                <a:tc>
                  <a:txBody>
                    <a:bodyPr/>
                    <a:lstStyle/>
                    <a:p>
                      <a:pPr marL="0" lvl="0" indent="0" algn="ctr" rtl="0">
                        <a:spcBef>
                          <a:spcPts val="0"/>
                        </a:spcBef>
                        <a:spcAft>
                          <a:spcPts val="0"/>
                        </a:spcAft>
                        <a:buNone/>
                      </a:pPr>
                      <a:r>
                        <a:rPr lang="en" sz="1000" b="1">
                          <a:latin typeface="Open Sans"/>
                          <a:ea typeface="Open Sans"/>
                          <a:cs typeface="Open Sans"/>
                          <a:sym typeface="Open Sans"/>
                        </a:rPr>
                        <a:t>Feature</a:t>
                      </a:r>
                      <a:endParaRPr sz="1000" b="1">
                        <a:latin typeface="Open Sans"/>
                        <a:ea typeface="Open Sans"/>
                        <a:cs typeface="Open Sans"/>
                        <a:sym typeface="Open Sans"/>
                      </a:endParaRPr>
                    </a:p>
                  </a:txBody>
                  <a:tcPr marL="91425" marR="91425" marT="91425" marB="91425">
                    <a:solidFill>
                      <a:srgbClr val="C9DAF8"/>
                    </a:solidFill>
                  </a:tcPr>
                </a:tc>
                <a:tc>
                  <a:txBody>
                    <a:bodyPr/>
                    <a:lstStyle/>
                    <a:p>
                      <a:pPr marL="0" lvl="0" indent="0" algn="ctr" rtl="0">
                        <a:spcBef>
                          <a:spcPts val="0"/>
                        </a:spcBef>
                        <a:spcAft>
                          <a:spcPts val="0"/>
                        </a:spcAft>
                        <a:buNone/>
                      </a:pPr>
                      <a:r>
                        <a:rPr lang="en" sz="1000" b="1">
                          <a:latin typeface="Open Sans"/>
                          <a:ea typeface="Open Sans"/>
                          <a:cs typeface="Open Sans"/>
                          <a:sym typeface="Open Sans"/>
                        </a:rPr>
                        <a:t>Coefficient value</a:t>
                      </a:r>
                      <a:endParaRPr sz="1000" b="1">
                        <a:latin typeface="Open Sans"/>
                        <a:ea typeface="Open Sans"/>
                        <a:cs typeface="Open Sans"/>
                        <a:sym typeface="Open Sans"/>
                      </a:endParaRPr>
                    </a:p>
                  </a:txBody>
                  <a:tcPr marL="91425" marR="91425" marT="91425" marB="91425">
                    <a:solidFill>
                      <a:srgbClr val="C9DAF8"/>
                    </a:solidFill>
                  </a:tcPr>
                </a:tc>
                <a:extLst>
                  <a:ext uri="{0D108BD9-81ED-4DB2-BD59-A6C34878D82A}">
                    <a16:rowId xmlns:a16="http://schemas.microsoft.com/office/drawing/2014/main" val="10000"/>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1</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highlight>
                            <a:schemeClr val="lt1"/>
                          </a:highlight>
                          <a:latin typeface="Calibri"/>
                          <a:ea typeface="Calibri"/>
                          <a:cs typeface="Calibri"/>
                          <a:sym typeface="Calibri"/>
                        </a:rPr>
                        <a:t>Overall Quality</a:t>
                      </a:r>
                      <a:endParaRPr sz="1200">
                        <a:highlight>
                          <a:schemeClr val="lt1"/>
                        </a:highlight>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14050</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1"/>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2</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Neighborhood - ranking </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10892</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02"/>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3</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Calibri"/>
                          <a:ea typeface="Calibri"/>
                          <a:cs typeface="Calibri"/>
                          <a:sym typeface="Calibri"/>
                        </a:rPr>
                        <a:t>Lot Area </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10395</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3"/>
                  </a:ext>
                </a:extLst>
              </a:tr>
              <a:tr h="330950">
                <a:tc>
                  <a:txBody>
                    <a:bodyPr/>
                    <a:lstStyle/>
                    <a:p>
                      <a:pPr marL="0" lvl="0" indent="0" algn="ctr" rtl="0">
                        <a:spcBef>
                          <a:spcPts val="0"/>
                        </a:spcBef>
                        <a:spcAft>
                          <a:spcPts val="0"/>
                        </a:spcAft>
                        <a:buNone/>
                      </a:pPr>
                      <a:r>
                        <a:rPr lang="en" sz="1000">
                          <a:latin typeface="Open Sans"/>
                          <a:ea typeface="Open Sans"/>
                          <a:cs typeface="Open Sans"/>
                          <a:sym typeface="Open Sans"/>
                        </a:rPr>
                        <a:t>4</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Basement Exposure - Good</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10214</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04"/>
                  </a:ext>
                </a:extLst>
              </a:tr>
              <a:tr h="235800">
                <a:tc>
                  <a:txBody>
                    <a:bodyPr/>
                    <a:lstStyle/>
                    <a:p>
                      <a:pPr marL="0" lvl="0" indent="0" algn="ctr" rtl="0">
                        <a:spcBef>
                          <a:spcPts val="0"/>
                        </a:spcBef>
                        <a:spcAft>
                          <a:spcPts val="0"/>
                        </a:spcAft>
                        <a:buNone/>
                      </a:pPr>
                      <a:r>
                        <a:rPr lang="en" sz="1000">
                          <a:latin typeface="Open Sans"/>
                          <a:ea typeface="Open Sans"/>
                          <a:cs typeface="Open Sans"/>
                          <a:sym typeface="Open Sans"/>
                        </a:rPr>
                        <a:t>5</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Calibri"/>
                          <a:ea typeface="Calibri"/>
                          <a:cs typeface="Calibri"/>
                          <a:sym typeface="Calibri"/>
                        </a:rPr>
                        <a:t>Exterior - Cement Board</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7919</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5"/>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6</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Lot Configuration - Cul de Sac</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6623</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06"/>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7</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Calibri"/>
                          <a:ea typeface="Calibri"/>
                          <a:cs typeface="Calibri"/>
                          <a:sym typeface="Calibri"/>
                        </a:rPr>
                        <a:t>Exterior - Brickface</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4478</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7"/>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8</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Fireplace Quality</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4417</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08"/>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9</a:t>
                      </a:r>
                      <a:endParaRPr sz="10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Calibri"/>
                          <a:ea typeface="Calibri"/>
                          <a:cs typeface="Calibri"/>
                          <a:sym typeface="Calibri"/>
                        </a:rPr>
                        <a:t>Overall Condition</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4273</a:t>
                      </a:r>
                      <a:endParaRPr sz="1200">
                        <a:latin typeface="Calibri"/>
                        <a:ea typeface="Calibri"/>
                        <a:cs typeface="Calibri"/>
                        <a:sym typeface="Calibri"/>
                      </a:endParaRPr>
                    </a:p>
                  </a:txBody>
                  <a:tcPr marL="85725" marR="9525" marT="9525" marB="91425" anchor="b"/>
                </a:tc>
                <a:extLst>
                  <a:ext uri="{0D108BD9-81ED-4DB2-BD59-A6C34878D82A}">
                    <a16:rowId xmlns:a16="http://schemas.microsoft.com/office/drawing/2014/main" val="10009"/>
                  </a:ext>
                </a:extLst>
              </a:tr>
              <a:tr h="315350">
                <a:tc>
                  <a:txBody>
                    <a:bodyPr/>
                    <a:lstStyle/>
                    <a:p>
                      <a:pPr marL="0" lvl="0" indent="0" algn="ctr" rtl="0">
                        <a:spcBef>
                          <a:spcPts val="0"/>
                        </a:spcBef>
                        <a:spcAft>
                          <a:spcPts val="0"/>
                        </a:spcAft>
                        <a:buNone/>
                      </a:pPr>
                      <a:r>
                        <a:rPr lang="en" sz="1000">
                          <a:latin typeface="Open Sans"/>
                          <a:ea typeface="Open Sans"/>
                          <a:cs typeface="Open Sans"/>
                          <a:sym typeface="Open Sans"/>
                        </a:rPr>
                        <a:t>10</a:t>
                      </a:r>
                      <a:endParaRPr sz="1000">
                        <a:latin typeface="Open Sans"/>
                        <a:ea typeface="Open Sans"/>
                        <a:cs typeface="Open Sans"/>
                        <a:sym typeface="Open Sans"/>
                      </a:endParaRPr>
                    </a:p>
                  </a:txBody>
                  <a:tcPr marL="91425" marR="91425" marT="91425" marB="91425">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Total bath</a:t>
                      </a:r>
                      <a:endParaRPr sz="1200">
                        <a:latin typeface="Calibri"/>
                        <a:ea typeface="Calibri"/>
                        <a:cs typeface="Calibri"/>
                        <a:sym typeface="Calibri"/>
                      </a:endParaRPr>
                    </a:p>
                  </a:txBody>
                  <a:tcPr marL="9525" marR="9525" marT="9525" marB="91425" anchor="b">
                    <a:solidFill>
                      <a:srgbClr val="F3F3F3"/>
                    </a:solidFill>
                  </a:tcPr>
                </a:tc>
                <a:tc>
                  <a:txBody>
                    <a:bodyPr/>
                    <a:lstStyle/>
                    <a:p>
                      <a:pPr marL="0" lvl="0" indent="0" algn="l" rtl="0">
                        <a:spcBef>
                          <a:spcPts val="0"/>
                        </a:spcBef>
                        <a:spcAft>
                          <a:spcPts val="0"/>
                        </a:spcAft>
                        <a:buNone/>
                      </a:pPr>
                      <a:r>
                        <a:rPr lang="en" sz="1200">
                          <a:latin typeface="Calibri"/>
                          <a:ea typeface="Calibri"/>
                          <a:cs typeface="Calibri"/>
                          <a:sym typeface="Calibri"/>
                        </a:rPr>
                        <a:t>4210</a:t>
                      </a:r>
                      <a:endParaRPr sz="1200">
                        <a:latin typeface="Calibri"/>
                        <a:ea typeface="Calibri"/>
                        <a:cs typeface="Calibri"/>
                        <a:sym typeface="Calibri"/>
                      </a:endParaRPr>
                    </a:p>
                  </a:txBody>
                  <a:tcPr marL="85725" marR="9525" marT="9525" marB="91425" anchor="b">
                    <a:solidFill>
                      <a:srgbClr val="F3F3F3"/>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Choose these units with features</a:t>
            </a:r>
            <a:endParaRPr/>
          </a:p>
        </p:txBody>
      </p:sp>
      <p:graphicFrame>
        <p:nvGraphicFramePr>
          <p:cNvPr id="433" name="Google Shape;433;p51"/>
          <p:cNvGraphicFramePr/>
          <p:nvPr/>
        </p:nvGraphicFramePr>
        <p:xfrm>
          <a:off x="194975" y="1248375"/>
          <a:ext cx="8580000" cy="3621450"/>
        </p:xfrm>
        <a:graphic>
          <a:graphicData uri="http://schemas.openxmlformats.org/drawingml/2006/table">
            <a:tbl>
              <a:tblPr>
                <a:noFill/>
                <a:tableStyleId>{F0109F05-3477-4272-9E11-85CA77C6CB38}</a:tableStyleId>
              </a:tblPr>
              <a:tblGrid>
                <a:gridCol w="2856350">
                  <a:extLst>
                    <a:ext uri="{9D8B030D-6E8A-4147-A177-3AD203B41FA5}">
                      <a16:colId xmlns:a16="http://schemas.microsoft.com/office/drawing/2014/main" val="20000"/>
                    </a:ext>
                  </a:extLst>
                </a:gridCol>
                <a:gridCol w="2970700">
                  <a:extLst>
                    <a:ext uri="{9D8B030D-6E8A-4147-A177-3AD203B41FA5}">
                      <a16:colId xmlns:a16="http://schemas.microsoft.com/office/drawing/2014/main" val="20001"/>
                    </a:ext>
                  </a:extLst>
                </a:gridCol>
                <a:gridCol w="2752950">
                  <a:extLst>
                    <a:ext uri="{9D8B030D-6E8A-4147-A177-3AD203B41FA5}">
                      <a16:colId xmlns:a16="http://schemas.microsoft.com/office/drawing/2014/main" val="20002"/>
                    </a:ext>
                  </a:extLst>
                </a:gridCol>
              </a:tblGrid>
              <a:tr h="675750">
                <a:tc gridSpan="2">
                  <a:txBody>
                    <a:bodyPr/>
                    <a:lstStyle/>
                    <a:p>
                      <a:pPr marL="0" lvl="0" indent="0" algn="ctr" rtl="0">
                        <a:spcBef>
                          <a:spcPts val="0"/>
                        </a:spcBef>
                        <a:spcAft>
                          <a:spcPts val="0"/>
                        </a:spcAft>
                        <a:buNone/>
                      </a:pPr>
                      <a:r>
                        <a:rPr lang="en" sz="2600"/>
                        <a:t>Specific</a:t>
                      </a:r>
                      <a:endParaRPr sz="2600"/>
                    </a:p>
                  </a:txBody>
                  <a:tcPr marL="91425" marR="91425" marT="91425" marB="91425">
                    <a:solidFill>
                      <a:srgbClr val="93C47D"/>
                    </a:solidFill>
                  </a:tcPr>
                </a:tc>
                <a:tc hMerge="1">
                  <a:txBody>
                    <a:bodyPr/>
                    <a:lstStyle/>
                    <a:p>
                      <a:endParaRPr lang="en-US"/>
                    </a:p>
                  </a:txBody>
                  <a:tcPr/>
                </a:tc>
                <a:tc>
                  <a:txBody>
                    <a:bodyPr/>
                    <a:lstStyle/>
                    <a:p>
                      <a:pPr marL="0" lvl="0" indent="0" algn="ctr" rtl="0">
                        <a:spcBef>
                          <a:spcPts val="0"/>
                        </a:spcBef>
                        <a:spcAft>
                          <a:spcPts val="0"/>
                        </a:spcAft>
                        <a:buNone/>
                      </a:pPr>
                      <a:r>
                        <a:rPr lang="en" sz="2600"/>
                        <a:t>Generic</a:t>
                      </a:r>
                      <a:endParaRPr sz="2600"/>
                    </a:p>
                  </a:txBody>
                  <a:tcPr marL="91425" marR="91425" marT="91425" marB="91425">
                    <a:solidFill>
                      <a:srgbClr val="93C47D"/>
                    </a:solidFill>
                  </a:tcPr>
                </a:tc>
                <a:extLst>
                  <a:ext uri="{0D108BD9-81ED-4DB2-BD59-A6C34878D82A}">
                    <a16:rowId xmlns:a16="http://schemas.microsoft.com/office/drawing/2014/main" val="10000"/>
                  </a:ext>
                </a:extLst>
              </a:tr>
              <a:tr h="422350">
                <a:tc>
                  <a:txBody>
                    <a:bodyPr/>
                    <a:lstStyle/>
                    <a:p>
                      <a:pPr marL="0" lvl="0" indent="0" algn="ctr" rtl="0">
                        <a:spcBef>
                          <a:spcPts val="0"/>
                        </a:spcBef>
                        <a:spcAft>
                          <a:spcPts val="0"/>
                        </a:spcAft>
                        <a:buNone/>
                      </a:pPr>
                      <a:r>
                        <a:rPr lang="en" b="1"/>
                        <a:t>Neighborhood</a:t>
                      </a:r>
                      <a:endParaRPr b="1"/>
                    </a:p>
                  </a:txBody>
                  <a:tcPr marL="91425" marR="91425" marT="91425" marB="91425"/>
                </a:tc>
                <a:tc>
                  <a:txBody>
                    <a:bodyPr/>
                    <a:lstStyle/>
                    <a:p>
                      <a:pPr marL="0" lvl="0" indent="0" algn="ctr" rtl="0">
                        <a:spcBef>
                          <a:spcPts val="0"/>
                        </a:spcBef>
                        <a:spcAft>
                          <a:spcPts val="0"/>
                        </a:spcAft>
                        <a:buNone/>
                      </a:pPr>
                      <a:r>
                        <a:rPr lang="en"/>
                        <a:t>StoneBrook, Northridge </a:t>
                      </a:r>
                      <a:endParaRPr/>
                    </a:p>
                  </a:txBody>
                  <a:tcPr marL="91425" marR="91425" marT="91425" marB="91425"/>
                </a:tc>
                <a:tc>
                  <a:txBody>
                    <a:bodyPr/>
                    <a:lstStyle/>
                    <a:p>
                      <a:pPr marL="0" lvl="0" indent="0" algn="ctr" rtl="0">
                        <a:spcBef>
                          <a:spcPts val="0"/>
                        </a:spcBef>
                        <a:spcAft>
                          <a:spcPts val="0"/>
                        </a:spcAft>
                        <a:buNone/>
                      </a:pPr>
                      <a:r>
                        <a:rPr lang="en"/>
                        <a:t>Overall Quality</a:t>
                      </a:r>
                      <a:endParaRPr/>
                    </a:p>
                  </a:txBody>
                  <a:tcPr marL="91425" marR="91425" marT="91425" marB="91425"/>
                </a:tc>
                <a:extLst>
                  <a:ext uri="{0D108BD9-81ED-4DB2-BD59-A6C34878D82A}">
                    <a16:rowId xmlns:a16="http://schemas.microsoft.com/office/drawing/2014/main" val="10001"/>
                  </a:ext>
                </a:extLst>
              </a:tr>
              <a:tr h="570175">
                <a:tc>
                  <a:txBody>
                    <a:bodyPr/>
                    <a:lstStyle/>
                    <a:p>
                      <a:pPr marL="0" lvl="0" indent="0" algn="ctr" rtl="0">
                        <a:spcBef>
                          <a:spcPts val="0"/>
                        </a:spcBef>
                        <a:spcAft>
                          <a:spcPts val="0"/>
                        </a:spcAft>
                        <a:buNone/>
                      </a:pPr>
                      <a:r>
                        <a:rPr lang="en" b="1"/>
                        <a:t>Basement Exposure</a:t>
                      </a:r>
                      <a:endParaRPr b="1"/>
                    </a:p>
                  </a:txBody>
                  <a:tcPr marL="91425" marR="91425" marT="91425" marB="91425">
                    <a:solidFill>
                      <a:srgbClr val="F3F3F3"/>
                    </a:solidFill>
                  </a:tcPr>
                </a:tc>
                <a:tc>
                  <a:txBody>
                    <a:bodyPr/>
                    <a:lstStyle/>
                    <a:p>
                      <a:pPr marL="0" lvl="0" indent="0" algn="ctr" rtl="0">
                        <a:spcBef>
                          <a:spcPts val="0"/>
                        </a:spcBef>
                        <a:spcAft>
                          <a:spcPts val="0"/>
                        </a:spcAft>
                        <a:buNone/>
                      </a:pPr>
                      <a:r>
                        <a:rPr lang="en"/>
                        <a:t>Good</a:t>
                      </a:r>
                      <a:endParaRPr/>
                    </a:p>
                  </a:txBody>
                  <a:tcPr marL="91425" marR="91425" marT="91425" marB="91425">
                    <a:solidFill>
                      <a:srgbClr val="F3F3F3"/>
                    </a:solidFill>
                  </a:tcPr>
                </a:tc>
                <a:tc>
                  <a:txBody>
                    <a:bodyPr/>
                    <a:lstStyle/>
                    <a:p>
                      <a:pPr marL="0" lvl="0" indent="0" algn="ctr" rtl="0">
                        <a:spcBef>
                          <a:spcPts val="0"/>
                        </a:spcBef>
                        <a:spcAft>
                          <a:spcPts val="0"/>
                        </a:spcAft>
                        <a:buNone/>
                      </a:pPr>
                      <a:r>
                        <a:rPr lang="en"/>
                        <a:t>Lot Size</a:t>
                      </a:r>
                      <a:endParaRPr/>
                    </a:p>
                  </a:txBody>
                  <a:tcPr marL="91425" marR="91425" marT="91425" marB="91425">
                    <a:solidFill>
                      <a:srgbClr val="F3F3F3"/>
                    </a:solidFill>
                  </a:tcPr>
                </a:tc>
                <a:extLst>
                  <a:ext uri="{0D108BD9-81ED-4DB2-BD59-A6C34878D82A}">
                    <a16:rowId xmlns:a16="http://schemas.microsoft.com/office/drawing/2014/main" val="10002"/>
                  </a:ext>
                </a:extLst>
              </a:tr>
              <a:tr h="422350">
                <a:tc>
                  <a:txBody>
                    <a:bodyPr/>
                    <a:lstStyle/>
                    <a:p>
                      <a:pPr marL="0" lvl="0" indent="0" algn="ctr" rtl="0">
                        <a:spcBef>
                          <a:spcPts val="0"/>
                        </a:spcBef>
                        <a:spcAft>
                          <a:spcPts val="0"/>
                        </a:spcAft>
                        <a:buNone/>
                      </a:pPr>
                      <a:r>
                        <a:rPr lang="en" b="1"/>
                        <a:t>Exterior </a:t>
                      </a:r>
                      <a:endParaRPr b="1"/>
                    </a:p>
                  </a:txBody>
                  <a:tcPr marL="91425" marR="91425" marT="91425" marB="91425"/>
                </a:tc>
                <a:tc>
                  <a:txBody>
                    <a:bodyPr/>
                    <a:lstStyle/>
                    <a:p>
                      <a:pPr marL="0" lvl="0" indent="0" algn="ctr" rtl="0">
                        <a:spcBef>
                          <a:spcPts val="0"/>
                        </a:spcBef>
                        <a:spcAft>
                          <a:spcPts val="0"/>
                        </a:spcAft>
                        <a:buNone/>
                      </a:pPr>
                      <a:r>
                        <a:rPr lang="en"/>
                        <a:t>Cement, Brickface</a:t>
                      </a:r>
                      <a:endParaRPr/>
                    </a:p>
                  </a:txBody>
                  <a:tcPr marL="91425" marR="91425" marT="91425" marB="91425"/>
                </a:tc>
                <a:tc>
                  <a:txBody>
                    <a:bodyPr/>
                    <a:lstStyle/>
                    <a:p>
                      <a:pPr marL="0" lvl="0" indent="0" algn="ctr" rtl="0">
                        <a:spcBef>
                          <a:spcPts val="0"/>
                        </a:spcBef>
                        <a:spcAft>
                          <a:spcPts val="0"/>
                        </a:spcAft>
                        <a:buNone/>
                      </a:pPr>
                      <a:r>
                        <a:rPr lang="en"/>
                        <a:t>Overall Condition</a:t>
                      </a:r>
                      <a:endParaRPr/>
                    </a:p>
                  </a:txBody>
                  <a:tcPr marL="91425" marR="91425" marT="91425" marB="91425"/>
                </a:tc>
                <a:extLst>
                  <a:ext uri="{0D108BD9-81ED-4DB2-BD59-A6C34878D82A}">
                    <a16:rowId xmlns:a16="http://schemas.microsoft.com/office/drawing/2014/main" val="10003"/>
                  </a:ext>
                </a:extLst>
              </a:tr>
              <a:tr h="480325">
                <a:tc>
                  <a:txBody>
                    <a:bodyPr/>
                    <a:lstStyle/>
                    <a:p>
                      <a:pPr marL="0" lvl="0" indent="0" algn="ctr" rtl="0">
                        <a:spcBef>
                          <a:spcPts val="0"/>
                        </a:spcBef>
                        <a:spcAft>
                          <a:spcPts val="0"/>
                        </a:spcAft>
                        <a:buNone/>
                      </a:pPr>
                      <a:r>
                        <a:rPr lang="en" b="1"/>
                        <a:t>Garage</a:t>
                      </a:r>
                      <a:endParaRPr b="1"/>
                    </a:p>
                  </a:txBody>
                  <a:tcPr marL="91425" marR="91425" marT="91425" marB="91425">
                    <a:solidFill>
                      <a:srgbClr val="F3F3F3"/>
                    </a:solidFill>
                  </a:tcPr>
                </a:tc>
                <a:tc>
                  <a:txBody>
                    <a:bodyPr/>
                    <a:lstStyle/>
                    <a:p>
                      <a:pPr marL="0" lvl="0" indent="0" algn="ctr" rtl="0">
                        <a:spcBef>
                          <a:spcPts val="0"/>
                        </a:spcBef>
                        <a:spcAft>
                          <a:spcPts val="0"/>
                        </a:spcAft>
                        <a:buNone/>
                      </a:pPr>
                      <a:r>
                        <a:rPr lang="en"/>
                        <a:t>Built-in</a:t>
                      </a:r>
                      <a:endParaRPr/>
                    </a:p>
                  </a:txBody>
                  <a:tcPr marL="91425" marR="91425" marT="91425" marB="91425">
                    <a:solidFill>
                      <a:srgbClr val="F3F3F3"/>
                    </a:solidFill>
                  </a:tcPr>
                </a:tc>
                <a:tc>
                  <a:txBody>
                    <a:bodyPr/>
                    <a:lstStyle/>
                    <a:p>
                      <a:pPr marL="0" lvl="0" indent="0" algn="ctr" rtl="0">
                        <a:spcBef>
                          <a:spcPts val="0"/>
                        </a:spcBef>
                        <a:spcAft>
                          <a:spcPts val="0"/>
                        </a:spcAft>
                        <a:buNone/>
                      </a:pPr>
                      <a:r>
                        <a:rPr lang="en"/>
                        <a:t>Fireplace Quality</a:t>
                      </a:r>
                      <a:endParaRPr/>
                    </a:p>
                  </a:txBody>
                  <a:tcPr marL="91425" marR="91425" marT="91425" marB="91425">
                    <a:solidFill>
                      <a:srgbClr val="F3F3F3"/>
                    </a:solidFill>
                  </a:tcPr>
                </a:tc>
                <a:extLst>
                  <a:ext uri="{0D108BD9-81ED-4DB2-BD59-A6C34878D82A}">
                    <a16:rowId xmlns:a16="http://schemas.microsoft.com/office/drawing/2014/main" val="10004"/>
                  </a:ext>
                </a:extLst>
              </a:tr>
              <a:tr h="570175">
                <a:tc>
                  <a:txBody>
                    <a:bodyPr/>
                    <a:lstStyle/>
                    <a:p>
                      <a:pPr marL="0" lvl="0" indent="0" algn="ctr" rtl="0">
                        <a:spcBef>
                          <a:spcPts val="0"/>
                        </a:spcBef>
                        <a:spcAft>
                          <a:spcPts val="0"/>
                        </a:spcAft>
                        <a:buNone/>
                      </a:pPr>
                      <a:r>
                        <a:rPr lang="en" b="1"/>
                        <a:t>Lot Configuration</a:t>
                      </a:r>
                      <a:endParaRPr b="1"/>
                    </a:p>
                  </a:txBody>
                  <a:tcPr marL="91425" marR="91425" marT="91425" marB="91425">
                    <a:solidFill>
                      <a:schemeClr val="lt1"/>
                    </a:solidFill>
                  </a:tcPr>
                </a:tc>
                <a:tc>
                  <a:txBody>
                    <a:bodyPr/>
                    <a:lstStyle/>
                    <a:p>
                      <a:pPr marL="0" lvl="0" indent="0" algn="ctr" rtl="0">
                        <a:spcBef>
                          <a:spcPts val="0"/>
                        </a:spcBef>
                        <a:spcAft>
                          <a:spcPts val="0"/>
                        </a:spcAft>
                        <a:buNone/>
                      </a:pPr>
                      <a:r>
                        <a:rPr lang="en"/>
                        <a:t>Cul de sac</a:t>
                      </a:r>
                      <a:endParaRPr/>
                    </a:p>
                  </a:txBody>
                  <a:tcPr marL="91425" marR="91425" marT="91425" marB="91425">
                    <a:solidFill>
                      <a:schemeClr val="lt1"/>
                    </a:solidFill>
                  </a:tcPr>
                </a:tc>
                <a:tc>
                  <a:txBody>
                    <a:bodyPr/>
                    <a:lstStyle/>
                    <a:p>
                      <a:pPr marL="0" lvl="0" indent="0" algn="ctr" rtl="0">
                        <a:spcBef>
                          <a:spcPts val="0"/>
                        </a:spcBef>
                        <a:spcAft>
                          <a:spcPts val="0"/>
                        </a:spcAft>
                        <a:buNone/>
                      </a:pPr>
                      <a:endParaRPr/>
                    </a:p>
                  </a:txBody>
                  <a:tcPr marL="91425" marR="91425" marT="91425" marB="91425">
                    <a:solidFill>
                      <a:schemeClr val="lt1"/>
                    </a:solidFill>
                  </a:tcPr>
                </a:tc>
                <a:extLst>
                  <a:ext uri="{0D108BD9-81ED-4DB2-BD59-A6C34878D82A}">
                    <a16:rowId xmlns:a16="http://schemas.microsoft.com/office/drawing/2014/main" val="10005"/>
                  </a:ext>
                </a:extLst>
              </a:tr>
              <a:tr h="480325">
                <a:tc>
                  <a:txBody>
                    <a:bodyPr/>
                    <a:lstStyle/>
                    <a:p>
                      <a:pPr marL="0" lvl="0" indent="0" algn="ctr" rtl="0">
                        <a:spcBef>
                          <a:spcPts val="0"/>
                        </a:spcBef>
                        <a:spcAft>
                          <a:spcPts val="0"/>
                        </a:spcAft>
                        <a:buNone/>
                      </a:pPr>
                      <a:r>
                        <a:rPr lang="en" b="1"/>
                        <a:t>Bath</a:t>
                      </a:r>
                      <a:endParaRPr b="1"/>
                    </a:p>
                  </a:txBody>
                  <a:tcPr marL="91425" marR="91425" marT="91425" marB="91425">
                    <a:solidFill>
                      <a:srgbClr val="F3F3F3"/>
                    </a:solidFill>
                  </a:tcPr>
                </a:tc>
                <a:tc>
                  <a:txBody>
                    <a:bodyPr/>
                    <a:lstStyle/>
                    <a:p>
                      <a:pPr marL="0" lvl="0" indent="0" algn="ctr" rtl="0">
                        <a:spcBef>
                          <a:spcPts val="0"/>
                        </a:spcBef>
                        <a:spcAft>
                          <a:spcPts val="0"/>
                        </a:spcAft>
                        <a:buNone/>
                      </a:pPr>
                      <a:r>
                        <a:rPr lang="en"/>
                        <a:t>Total Bath</a:t>
                      </a:r>
                      <a:endParaRPr/>
                    </a:p>
                  </a:txBody>
                  <a:tcPr marL="91425" marR="91425" marT="91425" marB="91425">
                    <a:solidFill>
                      <a:srgbClr val="F3F3F3"/>
                    </a:solidFill>
                  </a:tcPr>
                </a:tc>
                <a:tc>
                  <a:txBody>
                    <a:bodyPr/>
                    <a:lstStyle/>
                    <a:p>
                      <a:pPr marL="0" lvl="0" indent="0" algn="ctr" rtl="0">
                        <a:spcBef>
                          <a:spcPts val="0"/>
                        </a:spcBef>
                        <a:spcAft>
                          <a:spcPts val="0"/>
                        </a:spcAft>
                        <a:buNone/>
                      </a:pPr>
                      <a:endParaRPr/>
                    </a:p>
                  </a:txBody>
                  <a:tcPr marL="91425" marR="91425" marT="91425" marB="91425">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based on</a:t>
            </a:r>
            <a:endParaRPr/>
          </a:p>
        </p:txBody>
      </p:sp>
      <p:pic>
        <p:nvPicPr>
          <p:cNvPr id="86" name="Google Shape;86;p16"/>
          <p:cNvPicPr preferRelativeResize="0"/>
          <p:nvPr/>
        </p:nvPicPr>
        <p:blipFill rotWithShape="1">
          <a:blip r:embed="rId3">
            <a:alphaModFix/>
          </a:blip>
          <a:srcRect/>
          <a:stretch/>
        </p:blipFill>
        <p:spPr>
          <a:xfrm>
            <a:off x="414450" y="1444775"/>
            <a:ext cx="4792949" cy="2678400"/>
          </a:xfrm>
          <a:prstGeom prst="rect">
            <a:avLst/>
          </a:prstGeom>
          <a:noFill/>
          <a:ln>
            <a:noFill/>
          </a:ln>
        </p:spPr>
      </p:pic>
      <p:sp>
        <p:nvSpPr>
          <p:cNvPr id="87" name="Google Shape;87;p16"/>
          <p:cNvSpPr txBox="1"/>
          <p:nvPr/>
        </p:nvSpPr>
        <p:spPr>
          <a:xfrm>
            <a:off x="5207400" y="1152425"/>
            <a:ext cx="3530100" cy="3263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4000" b="1">
                <a:latin typeface="Open Sans"/>
                <a:ea typeface="Open Sans"/>
                <a:cs typeface="Open Sans"/>
                <a:sym typeface="Open Sans"/>
              </a:rPr>
              <a:t>2051</a:t>
            </a:r>
            <a:r>
              <a:rPr lang="en" sz="2000">
                <a:latin typeface="Open Sans"/>
                <a:ea typeface="Open Sans"/>
                <a:cs typeface="Open Sans"/>
                <a:sym typeface="Open Sans"/>
              </a:rPr>
              <a:t> </a:t>
            </a:r>
            <a:endParaRPr sz="2000">
              <a:latin typeface="Open Sans"/>
              <a:ea typeface="Open Sans"/>
              <a:cs typeface="Open Sans"/>
              <a:sym typeface="Open Sans"/>
            </a:endParaRPr>
          </a:p>
          <a:p>
            <a:pPr marL="457200" lvl="0" indent="0" algn="l" rtl="0">
              <a:spcBef>
                <a:spcPts val="0"/>
              </a:spcBef>
              <a:spcAft>
                <a:spcPts val="0"/>
              </a:spcAft>
              <a:buNone/>
            </a:pPr>
            <a:r>
              <a:rPr lang="en" sz="2000">
                <a:latin typeface="Open Sans"/>
                <a:ea typeface="Open Sans"/>
                <a:cs typeface="Open Sans"/>
                <a:sym typeface="Open Sans"/>
              </a:rPr>
              <a:t>residential properties </a:t>
            </a:r>
            <a:endParaRPr sz="2000">
              <a:latin typeface="Open Sans"/>
              <a:ea typeface="Open Sans"/>
              <a:cs typeface="Open Sans"/>
              <a:sym typeface="Open Sans"/>
            </a:endParaRPr>
          </a:p>
          <a:p>
            <a:pPr marL="457200" lvl="0" indent="0" algn="l" rtl="0">
              <a:spcBef>
                <a:spcPts val="0"/>
              </a:spcBef>
              <a:spcAft>
                <a:spcPts val="0"/>
              </a:spcAft>
              <a:buNone/>
            </a:pPr>
            <a:endParaRPr sz="2000">
              <a:latin typeface="Open Sans"/>
              <a:ea typeface="Open Sans"/>
              <a:cs typeface="Open Sans"/>
              <a:sym typeface="Open Sans"/>
            </a:endParaRPr>
          </a:p>
          <a:p>
            <a:pPr marL="457200" lvl="0" indent="0" algn="l" rtl="0">
              <a:spcBef>
                <a:spcPts val="0"/>
              </a:spcBef>
              <a:spcAft>
                <a:spcPts val="0"/>
              </a:spcAft>
              <a:buNone/>
            </a:pPr>
            <a:r>
              <a:rPr lang="en" sz="4000" b="1">
                <a:latin typeface="Open Sans"/>
                <a:ea typeface="Open Sans"/>
                <a:cs typeface="Open Sans"/>
                <a:sym typeface="Open Sans"/>
              </a:rPr>
              <a:t>81</a:t>
            </a:r>
            <a:r>
              <a:rPr lang="en" sz="2000">
                <a:latin typeface="Open Sans"/>
                <a:ea typeface="Open Sans"/>
                <a:cs typeface="Open Sans"/>
                <a:sym typeface="Open Sans"/>
              </a:rPr>
              <a:t> </a:t>
            </a:r>
            <a:endParaRPr sz="2000">
              <a:latin typeface="Open Sans"/>
              <a:ea typeface="Open Sans"/>
              <a:cs typeface="Open Sans"/>
              <a:sym typeface="Open Sans"/>
            </a:endParaRPr>
          </a:p>
          <a:p>
            <a:pPr marL="457200" lvl="0" indent="0" algn="l" rtl="0">
              <a:spcBef>
                <a:spcPts val="0"/>
              </a:spcBef>
              <a:spcAft>
                <a:spcPts val="0"/>
              </a:spcAft>
              <a:buNone/>
            </a:pPr>
            <a:r>
              <a:rPr lang="en" sz="2000">
                <a:latin typeface="Open Sans"/>
                <a:ea typeface="Open Sans"/>
                <a:cs typeface="Open Sans"/>
                <a:sym typeface="Open Sans"/>
              </a:rPr>
              <a:t>house features</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457200" lvl="0" indent="0" algn="l" rtl="0">
              <a:spcBef>
                <a:spcPts val="0"/>
              </a:spcBef>
              <a:spcAft>
                <a:spcPts val="0"/>
              </a:spcAft>
              <a:buNone/>
            </a:pPr>
            <a:r>
              <a:rPr lang="en" sz="4000" b="1">
                <a:latin typeface="Open Sans"/>
                <a:ea typeface="Open Sans"/>
                <a:cs typeface="Open Sans"/>
                <a:sym typeface="Open Sans"/>
              </a:rPr>
              <a:t>2006-2010</a:t>
            </a:r>
            <a:endParaRPr sz="4000" b="1">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Recommendations</a:t>
            </a:r>
            <a:endParaRPr/>
          </a:p>
        </p:txBody>
      </p:sp>
      <p:pic>
        <p:nvPicPr>
          <p:cNvPr id="439" name="Google Shape;439;p52"/>
          <p:cNvPicPr preferRelativeResize="0"/>
          <p:nvPr/>
        </p:nvPicPr>
        <p:blipFill rotWithShape="1">
          <a:blip r:embed="rId3">
            <a:alphaModFix/>
          </a:blip>
          <a:srcRect l="21488" t="38639" r="22479"/>
          <a:stretch/>
        </p:blipFill>
        <p:spPr>
          <a:xfrm>
            <a:off x="2132825" y="1041213"/>
            <a:ext cx="4498850" cy="3284600"/>
          </a:xfrm>
          <a:prstGeom prst="rect">
            <a:avLst/>
          </a:prstGeom>
          <a:noFill/>
          <a:ln>
            <a:noFill/>
          </a:ln>
        </p:spPr>
      </p:pic>
      <p:sp>
        <p:nvSpPr>
          <p:cNvPr id="440" name="Google Shape;440;p52"/>
          <p:cNvSpPr txBox="1"/>
          <p:nvPr/>
        </p:nvSpPr>
        <p:spPr>
          <a:xfrm>
            <a:off x="3478650" y="4402100"/>
            <a:ext cx="218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Cul De Sac ( Dead End)</a:t>
            </a:r>
            <a:endParaRPr b="1">
              <a:latin typeface="Open Sans"/>
              <a:ea typeface="Open Sans"/>
              <a:cs typeface="Open Sans"/>
              <a:sym typeface="Open Sans"/>
            </a:endParaRPr>
          </a:p>
        </p:txBody>
      </p:sp>
      <p:sp>
        <p:nvSpPr>
          <p:cNvPr id="441" name="Google Shape;441;p52"/>
          <p:cNvSpPr txBox="1"/>
          <p:nvPr/>
        </p:nvSpPr>
        <p:spPr>
          <a:xfrm>
            <a:off x="3947400" y="706025"/>
            <a:ext cx="124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StoneBrook</a:t>
            </a:r>
            <a:endParaRPr b="1">
              <a:latin typeface="Open Sans"/>
              <a:ea typeface="Open Sans"/>
              <a:cs typeface="Open Sans"/>
              <a:sym typeface="Open Sans"/>
            </a:endParaRPr>
          </a:p>
        </p:txBody>
      </p:sp>
      <p:pic>
        <p:nvPicPr>
          <p:cNvPr id="442" name="Google Shape;442;p52"/>
          <p:cNvPicPr preferRelativeResize="0"/>
          <p:nvPr/>
        </p:nvPicPr>
        <p:blipFill>
          <a:blip r:embed="rId4">
            <a:alphaModFix/>
          </a:blip>
          <a:stretch>
            <a:fillRect/>
          </a:stretch>
        </p:blipFill>
        <p:spPr>
          <a:xfrm>
            <a:off x="373675" y="3379177"/>
            <a:ext cx="1509600" cy="946648"/>
          </a:xfrm>
          <a:prstGeom prst="rect">
            <a:avLst/>
          </a:prstGeom>
          <a:noFill/>
          <a:ln>
            <a:noFill/>
          </a:ln>
        </p:spPr>
      </p:pic>
      <p:pic>
        <p:nvPicPr>
          <p:cNvPr id="443" name="Google Shape;443;p52"/>
          <p:cNvPicPr preferRelativeResize="0"/>
          <p:nvPr/>
        </p:nvPicPr>
        <p:blipFill>
          <a:blip r:embed="rId5">
            <a:alphaModFix/>
          </a:blip>
          <a:stretch>
            <a:fillRect/>
          </a:stretch>
        </p:blipFill>
        <p:spPr>
          <a:xfrm>
            <a:off x="457525" y="1041225"/>
            <a:ext cx="1425749" cy="1068525"/>
          </a:xfrm>
          <a:prstGeom prst="rect">
            <a:avLst/>
          </a:prstGeom>
          <a:noFill/>
          <a:ln>
            <a:noFill/>
          </a:ln>
        </p:spPr>
      </p:pic>
      <p:pic>
        <p:nvPicPr>
          <p:cNvPr id="444" name="Google Shape;444;p52"/>
          <p:cNvPicPr preferRelativeResize="0"/>
          <p:nvPr/>
        </p:nvPicPr>
        <p:blipFill>
          <a:blip r:embed="rId6">
            <a:alphaModFix/>
          </a:blip>
          <a:stretch>
            <a:fillRect/>
          </a:stretch>
        </p:blipFill>
        <p:spPr>
          <a:xfrm>
            <a:off x="6695200" y="1041225"/>
            <a:ext cx="1261287" cy="946650"/>
          </a:xfrm>
          <a:prstGeom prst="rect">
            <a:avLst/>
          </a:prstGeom>
          <a:noFill/>
          <a:ln>
            <a:noFill/>
          </a:ln>
        </p:spPr>
      </p:pic>
      <p:pic>
        <p:nvPicPr>
          <p:cNvPr id="445" name="Google Shape;445;p52"/>
          <p:cNvPicPr preferRelativeResize="0"/>
          <p:nvPr/>
        </p:nvPicPr>
        <p:blipFill>
          <a:blip r:embed="rId7">
            <a:alphaModFix/>
          </a:blip>
          <a:stretch>
            <a:fillRect/>
          </a:stretch>
        </p:blipFill>
        <p:spPr>
          <a:xfrm>
            <a:off x="6720326" y="3256507"/>
            <a:ext cx="1425751" cy="1069322"/>
          </a:xfrm>
          <a:prstGeom prst="rect">
            <a:avLst/>
          </a:prstGeom>
          <a:noFill/>
          <a:ln>
            <a:noFill/>
          </a:ln>
        </p:spPr>
      </p:pic>
      <p:pic>
        <p:nvPicPr>
          <p:cNvPr id="446" name="Google Shape;446;p52"/>
          <p:cNvPicPr preferRelativeResize="0"/>
          <p:nvPr/>
        </p:nvPicPr>
        <p:blipFill>
          <a:blip r:embed="rId8">
            <a:alphaModFix/>
          </a:blip>
          <a:stretch>
            <a:fillRect/>
          </a:stretch>
        </p:blipFill>
        <p:spPr>
          <a:xfrm>
            <a:off x="6695200" y="2059149"/>
            <a:ext cx="1425770" cy="1069328"/>
          </a:xfrm>
          <a:prstGeom prst="rect">
            <a:avLst/>
          </a:prstGeom>
          <a:noFill/>
          <a:ln>
            <a:noFill/>
          </a:ln>
        </p:spPr>
      </p:pic>
      <p:grpSp>
        <p:nvGrpSpPr>
          <p:cNvPr id="447" name="Google Shape;447;p52"/>
          <p:cNvGrpSpPr/>
          <p:nvPr/>
        </p:nvGrpSpPr>
        <p:grpSpPr>
          <a:xfrm>
            <a:off x="373675" y="2195915"/>
            <a:ext cx="1509600" cy="1009558"/>
            <a:chOff x="373675" y="2195915"/>
            <a:chExt cx="1509600" cy="1009558"/>
          </a:xfrm>
        </p:grpSpPr>
        <p:pic>
          <p:nvPicPr>
            <p:cNvPr id="448" name="Google Shape;448;p52"/>
            <p:cNvPicPr preferRelativeResize="0"/>
            <p:nvPr/>
          </p:nvPicPr>
          <p:blipFill>
            <a:blip r:embed="rId9">
              <a:alphaModFix/>
            </a:blip>
            <a:stretch>
              <a:fillRect/>
            </a:stretch>
          </p:blipFill>
          <p:spPr>
            <a:xfrm>
              <a:off x="373675" y="2195915"/>
              <a:ext cx="1509600" cy="1009558"/>
            </a:xfrm>
            <a:prstGeom prst="rect">
              <a:avLst/>
            </a:prstGeom>
            <a:noFill/>
            <a:ln>
              <a:noFill/>
            </a:ln>
          </p:spPr>
        </p:pic>
        <p:pic>
          <p:nvPicPr>
            <p:cNvPr id="449" name="Google Shape;449;p52"/>
            <p:cNvPicPr preferRelativeResize="0"/>
            <p:nvPr/>
          </p:nvPicPr>
          <p:blipFill>
            <a:blip r:embed="rId10">
              <a:alphaModFix/>
            </a:blip>
            <a:stretch>
              <a:fillRect/>
            </a:stretch>
          </p:blipFill>
          <p:spPr>
            <a:xfrm flipH="1">
              <a:off x="457525" y="2992450"/>
              <a:ext cx="90425" cy="89725"/>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455" name="Google Shape;455;p5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Approach</a:t>
            </a:r>
            <a:endParaRPr/>
          </a:p>
          <a:p>
            <a:pPr marL="457200" lvl="0" indent="-342900" algn="l" rtl="0">
              <a:spcBef>
                <a:spcPts val="1200"/>
              </a:spcBef>
              <a:spcAft>
                <a:spcPts val="0"/>
              </a:spcAft>
              <a:buSzPts val="1800"/>
              <a:buChar char="●"/>
            </a:pPr>
            <a:r>
              <a:rPr lang="en"/>
              <a:t>Using model to predict sale prices of properties 85% accuracy</a:t>
            </a:r>
            <a:endParaRPr/>
          </a:p>
          <a:p>
            <a:pPr marL="457200" lvl="0" indent="-342900" algn="l" rtl="0">
              <a:spcBef>
                <a:spcPts val="0"/>
              </a:spcBef>
              <a:spcAft>
                <a:spcPts val="0"/>
              </a:spcAft>
              <a:buSzPts val="1800"/>
              <a:buChar char="●"/>
            </a:pPr>
            <a:r>
              <a:rPr lang="en"/>
              <a:t>Provide real estate agents top performing features to improve prices of houses</a:t>
            </a:r>
            <a:endParaRPr/>
          </a:p>
          <a:p>
            <a:pPr marL="457200" lvl="0" indent="-342900" algn="l" rtl="0">
              <a:spcBef>
                <a:spcPts val="0"/>
              </a:spcBef>
              <a:spcAft>
                <a:spcPts val="0"/>
              </a:spcAft>
              <a:buSzPts val="1800"/>
              <a:buChar char="●"/>
            </a:pPr>
            <a:r>
              <a:rPr lang="en"/>
              <a:t>Focus on improving  worst features in a house to bring up prices</a:t>
            </a:r>
            <a:endParaRPr/>
          </a:p>
          <a:p>
            <a:pPr marL="0" lvl="0" indent="0" algn="l" rtl="0">
              <a:spcBef>
                <a:spcPts val="1200"/>
              </a:spcBef>
              <a:spcAft>
                <a:spcPts val="12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Improvements (Why our model?)</a:t>
            </a:r>
            <a:endParaRPr/>
          </a:p>
        </p:txBody>
      </p:sp>
      <p:sp>
        <p:nvSpPr>
          <p:cNvPr id="461" name="Google Shape;461;p5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Advanced model for price prediction</a:t>
            </a:r>
            <a:endParaRPr/>
          </a:p>
          <a:p>
            <a:pPr marL="457200" lvl="0" indent="-342900" algn="l" rtl="0">
              <a:spcBef>
                <a:spcPts val="0"/>
              </a:spcBef>
              <a:spcAft>
                <a:spcPts val="0"/>
              </a:spcAft>
              <a:buSzPts val="1800"/>
              <a:buChar char="●"/>
            </a:pPr>
            <a:r>
              <a:rPr lang="en"/>
              <a:t>Shows how features can affect sale price</a:t>
            </a:r>
            <a:endParaRPr/>
          </a:p>
          <a:p>
            <a:pPr marL="457200" lvl="0" indent="-342900" algn="l" rtl="0">
              <a:spcBef>
                <a:spcPts val="0"/>
              </a:spcBef>
              <a:spcAft>
                <a:spcPts val="0"/>
              </a:spcAft>
              <a:buSzPts val="1800"/>
              <a:buChar char="●"/>
            </a:pPr>
            <a:r>
              <a:rPr lang="en"/>
              <a:t>Can be updated with more features, eg. age of buyer/seller, income of buyer/seller</a:t>
            </a:r>
            <a:endParaRPr/>
          </a:p>
          <a:p>
            <a:pPr marL="457200" lvl="0" indent="-342900" algn="l" rtl="0">
              <a:spcBef>
                <a:spcPts val="0"/>
              </a:spcBef>
              <a:spcAft>
                <a:spcPts val="0"/>
              </a:spcAft>
              <a:buSzPts val="1800"/>
              <a:buChar char="●"/>
            </a:pPr>
            <a:r>
              <a:rPr lang="en"/>
              <a:t>Able to cater specifically to every income groups </a:t>
            </a:r>
            <a:endParaRPr/>
          </a:p>
          <a:p>
            <a:pPr marL="457200" lvl="0" indent="-342900" algn="l" rtl="0">
              <a:spcBef>
                <a:spcPts val="0"/>
              </a:spcBef>
              <a:spcAft>
                <a:spcPts val="0"/>
              </a:spcAft>
              <a:buSzPts val="1800"/>
              <a:buChar char="●"/>
            </a:pPr>
            <a:r>
              <a:rPr lang="en"/>
              <a:t>Explore other relationships between features</a:t>
            </a:r>
            <a:endParaRPr/>
          </a:p>
        </p:txBody>
      </p:sp>
      <p:pic>
        <p:nvPicPr>
          <p:cNvPr id="462" name="Google Shape;462;p54"/>
          <p:cNvPicPr preferRelativeResize="0"/>
          <p:nvPr/>
        </p:nvPicPr>
        <p:blipFill rotWithShape="1">
          <a:blip r:embed="rId3">
            <a:alphaModFix/>
          </a:blip>
          <a:srcRect l="14091" r="15733"/>
          <a:stretch/>
        </p:blipFill>
        <p:spPr>
          <a:xfrm>
            <a:off x="6631675" y="3219450"/>
            <a:ext cx="2512326" cy="18123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5"/>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Thank you</a:t>
            </a:r>
            <a:endParaRPr/>
          </a:p>
        </p:txBody>
      </p:sp>
      <p:pic>
        <p:nvPicPr>
          <p:cNvPr id="468" name="Google Shape;468;p55"/>
          <p:cNvPicPr preferRelativeResize="0"/>
          <p:nvPr/>
        </p:nvPicPr>
        <p:blipFill rotWithShape="1">
          <a:blip r:embed="rId3">
            <a:alphaModFix/>
          </a:blip>
          <a:srcRect l="14091" r="15733"/>
          <a:stretch/>
        </p:blipFill>
        <p:spPr>
          <a:xfrm>
            <a:off x="3315825" y="1183350"/>
            <a:ext cx="2512326" cy="1812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 features</a:t>
            </a:r>
            <a:endParaRPr/>
          </a:p>
        </p:txBody>
      </p:sp>
      <p:pic>
        <p:nvPicPr>
          <p:cNvPr id="93" name="Google Shape;93;p17"/>
          <p:cNvPicPr preferRelativeResize="0"/>
          <p:nvPr/>
        </p:nvPicPr>
        <p:blipFill rotWithShape="1">
          <a:blip r:embed="rId3">
            <a:alphaModFix/>
          </a:blip>
          <a:srcRect t="-1194" r="-836"/>
          <a:stretch/>
        </p:blipFill>
        <p:spPr>
          <a:xfrm>
            <a:off x="3447150" y="669675"/>
            <a:ext cx="2905599" cy="2352801"/>
          </a:xfrm>
          <a:prstGeom prst="rect">
            <a:avLst/>
          </a:prstGeom>
          <a:noFill/>
          <a:ln>
            <a:noFill/>
          </a:ln>
        </p:spPr>
      </p:pic>
      <p:pic>
        <p:nvPicPr>
          <p:cNvPr id="94" name="Google Shape;94;p17"/>
          <p:cNvPicPr preferRelativeResize="0"/>
          <p:nvPr/>
        </p:nvPicPr>
        <p:blipFill rotWithShape="1">
          <a:blip r:embed="rId4">
            <a:alphaModFix/>
          </a:blip>
          <a:srcRect l="-1832"/>
          <a:stretch/>
        </p:blipFill>
        <p:spPr>
          <a:xfrm>
            <a:off x="6352750" y="3233667"/>
            <a:ext cx="2315174" cy="1512033"/>
          </a:xfrm>
          <a:prstGeom prst="rect">
            <a:avLst/>
          </a:prstGeom>
          <a:noFill/>
          <a:ln>
            <a:noFill/>
          </a:ln>
        </p:spPr>
      </p:pic>
      <p:pic>
        <p:nvPicPr>
          <p:cNvPr id="95" name="Google Shape;95;p17"/>
          <p:cNvPicPr preferRelativeResize="0"/>
          <p:nvPr/>
        </p:nvPicPr>
        <p:blipFill rotWithShape="1">
          <a:blip r:embed="rId5">
            <a:alphaModFix/>
          </a:blip>
          <a:srcRect b="12188"/>
          <a:stretch/>
        </p:blipFill>
        <p:spPr>
          <a:xfrm>
            <a:off x="6750425" y="564898"/>
            <a:ext cx="1593662" cy="2094176"/>
          </a:xfrm>
          <a:prstGeom prst="rect">
            <a:avLst/>
          </a:prstGeom>
          <a:noFill/>
          <a:ln>
            <a:noFill/>
          </a:ln>
        </p:spPr>
      </p:pic>
      <p:pic>
        <p:nvPicPr>
          <p:cNvPr id="96" name="Google Shape;96;p17"/>
          <p:cNvPicPr preferRelativeResize="0"/>
          <p:nvPr/>
        </p:nvPicPr>
        <p:blipFill>
          <a:blip r:embed="rId6">
            <a:alphaModFix/>
          </a:blip>
          <a:stretch>
            <a:fillRect/>
          </a:stretch>
        </p:blipFill>
        <p:spPr>
          <a:xfrm>
            <a:off x="1098901" y="3683125"/>
            <a:ext cx="814350" cy="613125"/>
          </a:xfrm>
          <a:prstGeom prst="rect">
            <a:avLst/>
          </a:prstGeom>
          <a:noFill/>
          <a:ln>
            <a:noFill/>
          </a:ln>
        </p:spPr>
      </p:pic>
      <p:pic>
        <p:nvPicPr>
          <p:cNvPr id="97" name="Google Shape;97;p17"/>
          <p:cNvPicPr preferRelativeResize="0"/>
          <p:nvPr/>
        </p:nvPicPr>
        <p:blipFill>
          <a:blip r:embed="rId7">
            <a:alphaModFix/>
          </a:blip>
          <a:stretch>
            <a:fillRect/>
          </a:stretch>
        </p:blipFill>
        <p:spPr>
          <a:xfrm>
            <a:off x="2234375" y="3405727"/>
            <a:ext cx="1339950" cy="1339976"/>
          </a:xfrm>
          <a:prstGeom prst="rect">
            <a:avLst/>
          </a:prstGeom>
          <a:noFill/>
          <a:ln>
            <a:noFill/>
          </a:ln>
        </p:spPr>
      </p:pic>
      <p:grpSp>
        <p:nvGrpSpPr>
          <p:cNvPr id="98" name="Google Shape;98;p17"/>
          <p:cNvGrpSpPr/>
          <p:nvPr/>
        </p:nvGrpSpPr>
        <p:grpSpPr>
          <a:xfrm>
            <a:off x="659312" y="1272670"/>
            <a:ext cx="2498176" cy="1873643"/>
            <a:chOff x="659313" y="1272670"/>
            <a:chExt cx="2498176" cy="1873643"/>
          </a:xfrm>
        </p:grpSpPr>
        <p:pic>
          <p:nvPicPr>
            <p:cNvPr id="99" name="Google Shape;99;p17"/>
            <p:cNvPicPr preferRelativeResize="0"/>
            <p:nvPr/>
          </p:nvPicPr>
          <p:blipFill>
            <a:blip r:embed="rId8">
              <a:alphaModFix/>
            </a:blip>
            <a:stretch>
              <a:fillRect/>
            </a:stretch>
          </p:blipFill>
          <p:spPr>
            <a:xfrm>
              <a:off x="659312" y="1272670"/>
              <a:ext cx="2498176" cy="1873643"/>
            </a:xfrm>
            <a:prstGeom prst="rect">
              <a:avLst/>
            </a:prstGeom>
            <a:noFill/>
            <a:ln>
              <a:noFill/>
            </a:ln>
          </p:spPr>
        </p:pic>
        <p:pic>
          <p:nvPicPr>
            <p:cNvPr id="100" name="Google Shape;100;p17"/>
            <p:cNvPicPr preferRelativeResize="0"/>
            <p:nvPr/>
          </p:nvPicPr>
          <p:blipFill>
            <a:blip r:embed="rId9">
              <a:alphaModFix/>
            </a:blip>
            <a:stretch>
              <a:fillRect/>
            </a:stretch>
          </p:blipFill>
          <p:spPr>
            <a:xfrm>
              <a:off x="2712650" y="2537550"/>
              <a:ext cx="122475" cy="121525"/>
            </a:xfrm>
            <a:prstGeom prst="rect">
              <a:avLst/>
            </a:prstGeom>
            <a:noFill/>
            <a:ln>
              <a:noFill/>
            </a:ln>
          </p:spPr>
        </p:pic>
      </p:grpSp>
      <p:grpSp>
        <p:nvGrpSpPr>
          <p:cNvPr id="101" name="Google Shape;101;p17"/>
          <p:cNvGrpSpPr/>
          <p:nvPr/>
        </p:nvGrpSpPr>
        <p:grpSpPr>
          <a:xfrm>
            <a:off x="4000227" y="3405727"/>
            <a:ext cx="2008998" cy="1339974"/>
            <a:chOff x="4000227" y="3405727"/>
            <a:chExt cx="2008998" cy="1339974"/>
          </a:xfrm>
        </p:grpSpPr>
        <p:pic>
          <p:nvPicPr>
            <p:cNvPr id="102" name="Google Shape;102;p17"/>
            <p:cNvPicPr preferRelativeResize="0"/>
            <p:nvPr/>
          </p:nvPicPr>
          <p:blipFill>
            <a:blip r:embed="rId10">
              <a:alphaModFix/>
            </a:blip>
            <a:stretch>
              <a:fillRect/>
            </a:stretch>
          </p:blipFill>
          <p:spPr>
            <a:xfrm>
              <a:off x="4000227" y="3405727"/>
              <a:ext cx="2008998" cy="1339974"/>
            </a:xfrm>
            <a:prstGeom prst="rect">
              <a:avLst/>
            </a:prstGeom>
            <a:noFill/>
            <a:ln>
              <a:noFill/>
            </a:ln>
          </p:spPr>
        </p:pic>
        <p:pic>
          <p:nvPicPr>
            <p:cNvPr id="103" name="Google Shape;103;p17"/>
            <p:cNvPicPr preferRelativeResize="0"/>
            <p:nvPr/>
          </p:nvPicPr>
          <p:blipFill>
            <a:blip r:embed="rId9">
              <a:alphaModFix/>
            </a:blip>
            <a:stretch>
              <a:fillRect/>
            </a:stretch>
          </p:blipFill>
          <p:spPr>
            <a:xfrm flipH="1">
              <a:off x="4376301" y="4260450"/>
              <a:ext cx="68225" cy="677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317700" y="179650"/>
            <a:ext cx="4045200" cy="877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Price</a:t>
            </a:r>
            <a:endParaRPr/>
          </a:p>
        </p:txBody>
      </p:sp>
      <p:sp>
        <p:nvSpPr>
          <p:cNvPr id="109" name="Google Shape;109;p18"/>
          <p:cNvSpPr txBox="1">
            <a:spLocks noGrp="1"/>
          </p:cNvSpPr>
          <p:nvPr>
            <p:ph type="subTitle" idx="1"/>
          </p:nvPr>
        </p:nvSpPr>
        <p:spPr>
          <a:xfrm>
            <a:off x="218925" y="1056725"/>
            <a:ext cx="40452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How much are the houses?</a:t>
            </a:r>
            <a:endParaRPr/>
          </a:p>
        </p:txBody>
      </p:sp>
      <p:sp>
        <p:nvSpPr>
          <p:cNvPr id="110" name="Google Shape;110;p18"/>
          <p:cNvSpPr txBox="1">
            <a:spLocks noGrp="1"/>
          </p:cNvSpPr>
          <p:nvPr>
            <p:ph type="body" idx="2"/>
          </p:nvPr>
        </p:nvSpPr>
        <p:spPr>
          <a:xfrm>
            <a:off x="4939500" y="683100"/>
            <a:ext cx="3837000" cy="3777300"/>
          </a:xfrm>
          <a:prstGeom prst="rect">
            <a:avLst/>
          </a:prstGeom>
        </p:spPr>
        <p:txBody>
          <a:bodyPr spcFirstLastPara="1" wrap="square" lIns="91425" tIns="91425" rIns="91425" bIns="91425" anchor="ctr" anchorCtr="0">
            <a:normAutofit lnSpcReduction="20000"/>
          </a:bodyPr>
          <a:lstStyle/>
          <a:p>
            <a:pPr marL="0" lvl="0" indent="0" algn="l" rtl="0">
              <a:spcBef>
                <a:spcPts val="0"/>
              </a:spcBef>
              <a:spcAft>
                <a:spcPts val="0"/>
              </a:spcAft>
              <a:buNone/>
            </a:pPr>
            <a:r>
              <a:rPr lang="en" sz="4200" b="1"/>
              <a:t>$180,921</a:t>
            </a:r>
            <a:endParaRPr sz="4200" b="1"/>
          </a:p>
          <a:p>
            <a:pPr marL="0" lvl="0" indent="0" algn="l" rtl="0">
              <a:spcBef>
                <a:spcPts val="1200"/>
              </a:spcBef>
              <a:spcAft>
                <a:spcPts val="0"/>
              </a:spcAft>
              <a:buNone/>
            </a:pPr>
            <a:r>
              <a:rPr lang="en"/>
              <a:t>Average sale price</a:t>
            </a:r>
            <a:endParaRPr/>
          </a:p>
          <a:p>
            <a:pPr marL="0" lvl="0" indent="0" algn="l" rtl="0">
              <a:spcBef>
                <a:spcPts val="1200"/>
              </a:spcBef>
              <a:spcAft>
                <a:spcPts val="0"/>
              </a:spcAft>
              <a:buNone/>
            </a:pPr>
            <a:r>
              <a:rPr lang="en" sz="4200" b="1"/>
              <a:t>$12,789</a:t>
            </a:r>
            <a:endParaRPr sz="4200" b="1"/>
          </a:p>
          <a:p>
            <a:pPr marL="0" lvl="0" indent="0" algn="l" rtl="0">
              <a:spcBef>
                <a:spcPts val="1200"/>
              </a:spcBef>
              <a:spcAft>
                <a:spcPts val="0"/>
              </a:spcAft>
              <a:buNone/>
            </a:pPr>
            <a:r>
              <a:rPr lang="en"/>
              <a:t>Cheapest sale </a:t>
            </a:r>
            <a:endParaRPr/>
          </a:p>
          <a:p>
            <a:pPr marL="0" lvl="0" indent="0" algn="l" rtl="0">
              <a:spcBef>
                <a:spcPts val="1200"/>
              </a:spcBef>
              <a:spcAft>
                <a:spcPts val="0"/>
              </a:spcAft>
              <a:buNone/>
            </a:pPr>
            <a:r>
              <a:rPr lang="en" sz="4200" b="1"/>
              <a:t>$611,657</a:t>
            </a:r>
            <a:endParaRPr sz="4200" b="1"/>
          </a:p>
          <a:p>
            <a:pPr marL="0" lvl="0" indent="0" algn="l" rtl="0">
              <a:spcBef>
                <a:spcPts val="1200"/>
              </a:spcBef>
              <a:spcAft>
                <a:spcPts val="1200"/>
              </a:spcAft>
              <a:buNone/>
            </a:pPr>
            <a:r>
              <a:rPr lang="en"/>
              <a:t>Most expensive sale</a:t>
            </a:r>
            <a:endParaRPr/>
          </a:p>
        </p:txBody>
      </p:sp>
      <p:pic>
        <p:nvPicPr>
          <p:cNvPr id="111" name="Google Shape;111;p18"/>
          <p:cNvPicPr preferRelativeResize="0"/>
          <p:nvPr/>
        </p:nvPicPr>
        <p:blipFill>
          <a:blip r:embed="rId3">
            <a:alphaModFix/>
          </a:blip>
          <a:stretch>
            <a:fillRect/>
          </a:stretch>
        </p:blipFill>
        <p:spPr>
          <a:xfrm>
            <a:off x="1774950" y="3359925"/>
            <a:ext cx="2489175" cy="1590600"/>
          </a:xfrm>
          <a:prstGeom prst="rect">
            <a:avLst/>
          </a:prstGeom>
          <a:noFill/>
          <a:ln>
            <a:noFill/>
          </a:ln>
        </p:spPr>
      </p:pic>
      <p:pic>
        <p:nvPicPr>
          <p:cNvPr id="112" name="Google Shape;112;p18"/>
          <p:cNvPicPr preferRelativeResize="0"/>
          <p:nvPr/>
        </p:nvPicPr>
        <p:blipFill>
          <a:blip r:embed="rId4">
            <a:alphaModFix/>
          </a:blip>
          <a:stretch>
            <a:fillRect/>
          </a:stretch>
        </p:blipFill>
        <p:spPr>
          <a:xfrm>
            <a:off x="317700" y="1656500"/>
            <a:ext cx="2427350" cy="1623900"/>
          </a:xfrm>
          <a:prstGeom prst="rect">
            <a:avLst/>
          </a:prstGeom>
          <a:noFill/>
          <a:ln>
            <a:noFill/>
          </a:ln>
        </p:spPr>
      </p:pic>
      <p:sp>
        <p:nvSpPr>
          <p:cNvPr id="113" name="Google Shape;113;p18"/>
          <p:cNvSpPr txBox="1"/>
          <p:nvPr/>
        </p:nvSpPr>
        <p:spPr>
          <a:xfrm>
            <a:off x="0" y="4851000"/>
            <a:ext cx="1364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Open Sans"/>
                <a:ea typeface="Open Sans"/>
                <a:cs typeface="Open Sans"/>
                <a:sym typeface="Open Sans"/>
              </a:rPr>
              <a:t>Source: Ames City Assessor</a:t>
            </a:r>
            <a:endParaRPr sz="7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330975" y="-725550"/>
            <a:ext cx="4045200" cy="1675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Neighborhood</a:t>
            </a:r>
            <a:endParaRPr/>
          </a:p>
        </p:txBody>
      </p:sp>
      <p:sp>
        <p:nvSpPr>
          <p:cNvPr id="119" name="Google Shape;119;p19"/>
          <p:cNvSpPr txBox="1">
            <a:spLocks noGrp="1"/>
          </p:cNvSpPr>
          <p:nvPr>
            <p:ph type="subTitle" idx="1"/>
          </p:nvPr>
        </p:nvSpPr>
        <p:spPr>
          <a:xfrm>
            <a:off x="232200" y="950250"/>
            <a:ext cx="40452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Which are the most expensive neighborhoods?</a:t>
            </a:r>
            <a:endParaRPr/>
          </a:p>
        </p:txBody>
      </p:sp>
      <p:pic>
        <p:nvPicPr>
          <p:cNvPr id="120" name="Google Shape;120;p19"/>
          <p:cNvPicPr preferRelativeResize="0"/>
          <p:nvPr/>
        </p:nvPicPr>
        <p:blipFill rotWithShape="1">
          <a:blip r:embed="rId3">
            <a:alphaModFix/>
          </a:blip>
          <a:srcRect t="5285"/>
          <a:stretch/>
        </p:blipFill>
        <p:spPr>
          <a:xfrm>
            <a:off x="4572000" y="2654950"/>
            <a:ext cx="4429724" cy="2448250"/>
          </a:xfrm>
          <a:prstGeom prst="rect">
            <a:avLst/>
          </a:prstGeom>
          <a:noFill/>
          <a:ln>
            <a:noFill/>
          </a:ln>
        </p:spPr>
      </p:pic>
      <p:sp>
        <p:nvSpPr>
          <p:cNvPr id="121" name="Google Shape;121;p19"/>
          <p:cNvSpPr txBox="1">
            <a:spLocks noGrp="1"/>
          </p:cNvSpPr>
          <p:nvPr>
            <p:ph type="body" idx="2"/>
          </p:nvPr>
        </p:nvSpPr>
        <p:spPr>
          <a:xfrm>
            <a:off x="4929975" y="273525"/>
            <a:ext cx="3837000" cy="1975500"/>
          </a:xfrm>
          <a:prstGeom prst="rect">
            <a:avLst/>
          </a:prstGeom>
        </p:spPr>
        <p:txBody>
          <a:bodyPr spcFirstLastPara="1" wrap="square" lIns="91425" tIns="91425" rIns="91425" bIns="91425" anchor="ctr" anchorCtr="0">
            <a:normAutofit lnSpcReduction="10000"/>
          </a:bodyPr>
          <a:lstStyle/>
          <a:p>
            <a:pPr marL="457200" lvl="0" indent="-342900" algn="l" rtl="0">
              <a:spcBef>
                <a:spcPts val="0"/>
              </a:spcBef>
              <a:spcAft>
                <a:spcPts val="0"/>
              </a:spcAft>
              <a:buSzPts val="1800"/>
              <a:buAutoNum type="arabicPeriod"/>
            </a:pPr>
            <a:r>
              <a:rPr lang="en"/>
              <a:t>Stone Brooke</a:t>
            </a:r>
            <a:endParaRPr/>
          </a:p>
          <a:p>
            <a:pPr marL="457200" lvl="0" indent="-342900" algn="l" rtl="0">
              <a:spcBef>
                <a:spcPts val="0"/>
              </a:spcBef>
              <a:spcAft>
                <a:spcPts val="0"/>
              </a:spcAft>
              <a:buSzPts val="1800"/>
              <a:buAutoNum type="arabicPeriod"/>
            </a:pPr>
            <a:r>
              <a:rPr lang="en"/>
              <a:t>Northridge Height</a:t>
            </a:r>
            <a:endParaRPr/>
          </a:p>
          <a:p>
            <a:pPr marL="457200" lvl="0" indent="-342900" algn="l" rtl="0">
              <a:spcBef>
                <a:spcPts val="0"/>
              </a:spcBef>
              <a:spcAft>
                <a:spcPts val="0"/>
              </a:spcAft>
              <a:buSzPts val="1800"/>
              <a:buAutoNum type="arabicPeriod"/>
            </a:pPr>
            <a:r>
              <a:rPr lang="en"/>
              <a:t>Northridge</a:t>
            </a:r>
            <a:endParaRPr/>
          </a:p>
          <a:p>
            <a:pPr marL="0" lvl="0" indent="0" algn="l" rtl="0">
              <a:spcBef>
                <a:spcPts val="1200"/>
              </a:spcBef>
              <a:spcAft>
                <a:spcPts val="0"/>
              </a:spcAft>
              <a:buNone/>
            </a:pPr>
            <a:r>
              <a:rPr lang="en"/>
              <a:t>	...</a:t>
            </a:r>
            <a:endParaRPr/>
          </a:p>
          <a:p>
            <a:pPr marL="0" lvl="0" indent="0" algn="l" rtl="0">
              <a:spcBef>
                <a:spcPts val="1200"/>
              </a:spcBef>
              <a:spcAft>
                <a:spcPts val="1200"/>
              </a:spcAft>
              <a:buNone/>
            </a:pPr>
            <a:r>
              <a:rPr lang="en"/>
              <a:t>28.   Meadow Village</a:t>
            </a:r>
            <a:endParaRPr/>
          </a:p>
        </p:txBody>
      </p:sp>
      <p:pic>
        <p:nvPicPr>
          <p:cNvPr id="122" name="Google Shape;122;p19"/>
          <p:cNvPicPr preferRelativeResize="0"/>
          <p:nvPr/>
        </p:nvPicPr>
        <p:blipFill>
          <a:blip r:embed="rId4">
            <a:alphaModFix/>
          </a:blip>
          <a:stretch>
            <a:fillRect/>
          </a:stretch>
        </p:blipFill>
        <p:spPr>
          <a:xfrm>
            <a:off x="330975" y="1860600"/>
            <a:ext cx="2776424" cy="1412350"/>
          </a:xfrm>
          <a:prstGeom prst="rect">
            <a:avLst/>
          </a:prstGeom>
          <a:noFill/>
          <a:ln>
            <a:noFill/>
          </a:ln>
        </p:spPr>
      </p:pic>
      <p:pic>
        <p:nvPicPr>
          <p:cNvPr id="123" name="Google Shape;123;p19"/>
          <p:cNvPicPr preferRelativeResize="0"/>
          <p:nvPr/>
        </p:nvPicPr>
        <p:blipFill>
          <a:blip r:embed="rId5">
            <a:alphaModFix/>
          </a:blip>
          <a:stretch>
            <a:fillRect/>
          </a:stretch>
        </p:blipFill>
        <p:spPr>
          <a:xfrm>
            <a:off x="1741775" y="3383250"/>
            <a:ext cx="2535625" cy="1521375"/>
          </a:xfrm>
          <a:prstGeom prst="rect">
            <a:avLst/>
          </a:prstGeom>
          <a:noFill/>
          <a:ln>
            <a:noFill/>
          </a:ln>
        </p:spPr>
      </p:pic>
      <p:sp>
        <p:nvSpPr>
          <p:cNvPr id="124" name="Google Shape;124;p19"/>
          <p:cNvSpPr txBox="1"/>
          <p:nvPr/>
        </p:nvSpPr>
        <p:spPr>
          <a:xfrm>
            <a:off x="0" y="4635600"/>
            <a:ext cx="1364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Open Sans"/>
                <a:ea typeface="Open Sans"/>
                <a:cs typeface="Open Sans"/>
                <a:sym typeface="Open Sans"/>
              </a:rPr>
              <a:t>Source: </a:t>
            </a:r>
            <a:endParaRPr sz="700">
              <a:latin typeface="Open Sans"/>
              <a:ea typeface="Open Sans"/>
              <a:cs typeface="Open Sans"/>
              <a:sym typeface="Open Sans"/>
            </a:endParaRPr>
          </a:p>
          <a:p>
            <a:pPr marL="0" lvl="0" indent="0" algn="l" rtl="0">
              <a:spcBef>
                <a:spcPts val="0"/>
              </a:spcBef>
              <a:spcAft>
                <a:spcPts val="0"/>
              </a:spcAft>
              <a:buNone/>
            </a:pPr>
            <a:r>
              <a:rPr lang="en" sz="700">
                <a:latin typeface="Open Sans"/>
                <a:ea typeface="Open Sans"/>
                <a:cs typeface="Open Sans"/>
                <a:sym typeface="Open Sans"/>
              </a:rPr>
              <a:t>Remax Property</a:t>
            </a:r>
            <a:endParaRPr sz="700">
              <a:latin typeface="Open Sans"/>
              <a:ea typeface="Open Sans"/>
              <a:cs typeface="Open Sans"/>
              <a:sym typeface="Open Sans"/>
            </a:endParaRPr>
          </a:p>
          <a:p>
            <a:pPr marL="0" lvl="0" indent="0" algn="l" rtl="0">
              <a:spcBef>
                <a:spcPts val="0"/>
              </a:spcBef>
              <a:spcAft>
                <a:spcPts val="0"/>
              </a:spcAft>
              <a:buNone/>
            </a:pPr>
            <a:r>
              <a:rPr lang="en" sz="700">
                <a:latin typeface="Open Sans"/>
                <a:ea typeface="Open Sans"/>
                <a:cs typeface="Open Sans"/>
                <a:sym typeface="Open Sans"/>
              </a:rPr>
              <a:t>Rent.com</a:t>
            </a:r>
            <a:endParaRPr sz="7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364275" y="-589425"/>
            <a:ext cx="4045200" cy="1675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Area</a:t>
            </a:r>
            <a:endParaRPr/>
          </a:p>
        </p:txBody>
      </p:sp>
      <p:sp>
        <p:nvSpPr>
          <p:cNvPr id="130" name="Google Shape;130;p20"/>
          <p:cNvSpPr txBox="1">
            <a:spLocks noGrp="1"/>
          </p:cNvSpPr>
          <p:nvPr>
            <p:ph type="subTitle" idx="1"/>
          </p:nvPr>
        </p:nvSpPr>
        <p:spPr>
          <a:xfrm>
            <a:off x="265500" y="1086375"/>
            <a:ext cx="40452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How big are the houses?</a:t>
            </a:r>
            <a:endParaRPr/>
          </a:p>
        </p:txBody>
      </p:sp>
      <p:sp>
        <p:nvSpPr>
          <p:cNvPr id="131" name="Google Shape;131;p20"/>
          <p:cNvSpPr txBox="1">
            <a:spLocks noGrp="1"/>
          </p:cNvSpPr>
          <p:nvPr>
            <p:ph type="body" idx="2"/>
          </p:nvPr>
        </p:nvSpPr>
        <p:spPr>
          <a:xfrm>
            <a:off x="4939500" y="683100"/>
            <a:ext cx="3837000" cy="3777300"/>
          </a:xfrm>
          <a:prstGeom prst="rect">
            <a:avLst/>
          </a:prstGeom>
        </p:spPr>
        <p:txBody>
          <a:bodyPr spcFirstLastPara="1" wrap="square" lIns="91425" tIns="91425" rIns="91425" bIns="91425" anchor="ctr" anchorCtr="0">
            <a:normAutofit lnSpcReduction="20000"/>
          </a:bodyPr>
          <a:lstStyle/>
          <a:p>
            <a:pPr marL="0" lvl="0" indent="0" algn="l" rtl="0">
              <a:spcBef>
                <a:spcPts val="0"/>
              </a:spcBef>
              <a:spcAft>
                <a:spcPts val="0"/>
              </a:spcAft>
              <a:buNone/>
            </a:pPr>
            <a:r>
              <a:rPr lang="en" sz="4200" b="1"/>
              <a:t>1499</a:t>
            </a:r>
            <a:endParaRPr sz="4200" b="1"/>
          </a:p>
          <a:p>
            <a:pPr marL="0" lvl="0" indent="0" algn="l" rtl="0">
              <a:spcBef>
                <a:spcPts val="1200"/>
              </a:spcBef>
              <a:spcAft>
                <a:spcPts val="0"/>
              </a:spcAft>
              <a:buNone/>
            </a:pPr>
            <a:r>
              <a:rPr lang="en"/>
              <a:t>Average area</a:t>
            </a:r>
            <a:endParaRPr/>
          </a:p>
          <a:p>
            <a:pPr marL="0" lvl="0" indent="0" algn="l" rtl="0">
              <a:spcBef>
                <a:spcPts val="1200"/>
              </a:spcBef>
              <a:spcAft>
                <a:spcPts val="0"/>
              </a:spcAft>
              <a:buNone/>
            </a:pPr>
            <a:r>
              <a:rPr lang="en" sz="4200" b="1"/>
              <a:t>334</a:t>
            </a:r>
            <a:endParaRPr sz="4200" b="1"/>
          </a:p>
          <a:p>
            <a:pPr marL="0" lvl="0" indent="0" algn="l" rtl="0">
              <a:spcBef>
                <a:spcPts val="1200"/>
              </a:spcBef>
              <a:spcAft>
                <a:spcPts val="0"/>
              </a:spcAft>
              <a:buNone/>
            </a:pPr>
            <a:r>
              <a:rPr lang="en"/>
              <a:t>Smallest area</a:t>
            </a:r>
            <a:endParaRPr/>
          </a:p>
          <a:p>
            <a:pPr marL="0" lvl="0" indent="0" algn="l" rtl="0">
              <a:spcBef>
                <a:spcPts val="1200"/>
              </a:spcBef>
              <a:spcAft>
                <a:spcPts val="0"/>
              </a:spcAft>
              <a:buNone/>
            </a:pPr>
            <a:r>
              <a:rPr lang="en" sz="4200" b="1"/>
              <a:t>5642</a:t>
            </a:r>
            <a:endParaRPr sz="4200" b="1"/>
          </a:p>
          <a:p>
            <a:pPr marL="0" lvl="0" indent="0" algn="l" rtl="0">
              <a:spcBef>
                <a:spcPts val="1200"/>
              </a:spcBef>
              <a:spcAft>
                <a:spcPts val="1200"/>
              </a:spcAft>
              <a:buNone/>
            </a:pPr>
            <a:r>
              <a:rPr lang="en"/>
              <a:t>Largest area</a:t>
            </a:r>
            <a:endParaRPr/>
          </a:p>
        </p:txBody>
      </p:sp>
      <p:pic>
        <p:nvPicPr>
          <p:cNvPr id="132" name="Google Shape;132;p20"/>
          <p:cNvPicPr preferRelativeResize="0"/>
          <p:nvPr/>
        </p:nvPicPr>
        <p:blipFill>
          <a:blip r:embed="rId3">
            <a:alphaModFix/>
          </a:blip>
          <a:stretch>
            <a:fillRect/>
          </a:stretch>
        </p:blipFill>
        <p:spPr>
          <a:xfrm>
            <a:off x="1805750" y="3202750"/>
            <a:ext cx="2504948" cy="1675800"/>
          </a:xfrm>
          <a:prstGeom prst="rect">
            <a:avLst/>
          </a:prstGeom>
          <a:noFill/>
          <a:ln>
            <a:noFill/>
          </a:ln>
        </p:spPr>
      </p:pic>
      <p:pic>
        <p:nvPicPr>
          <p:cNvPr id="133" name="Google Shape;133;p20"/>
          <p:cNvPicPr preferRelativeResize="0"/>
          <p:nvPr/>
        </p:nvPicPr>
        <p:blipFill>
          <a:blip r:embed="rId4">
            <a:alphaModFix/>
          </a:blip>
          <a:stretch>
            <a:fillRect/>
          </a:stretch>
        </p:blipFill>
        <p:spPr>
          <a:xfrm>
            <a:off x="265500" y="1665700"/>
            <a:ext cx="2178375" cy="1452974"/>
          </a:xfrm>
          <a:prstGeom prst="rect">
            <a:avLst/>
          </a:prstGeom>
          <a:noFill/>
          <a:ln>
            <a:noFill/>
          </a:ln>
        </p:spPr>
      </p:pic>
      <p:sp>
        <p:nvSpPr>
          <p:cNvPr id="134" name="Google Shape;134;p20"/>
          <p:cNvSpPr txBox="1"/>
          <p:nvPr/>
        </p:nvSpPr>
        <p:spPr>
          <a:xfrm>
            <a:off x="0" y="4851000"/>
            <a:ext cx="1364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Open Sans"/>
                <a:ea typeface="Open Sans"/>
                <a:cs typeface="Open Sans"/>
                <a:sym typeface="Open Sans"/>
              </a:rPr>
              <a:t>Source: Ames City Assessor</a:t>
            </a:r>
            <a:endParaRPr sz="7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Workflow pt1.</a:t>
            </a:r>
            <a:endParaRPr/>
          </a:p>
        </p:txBody>
      </p:sp>
      <p:sp>
        <p:nvSpPr>
          <p:cNvPr id="140" name="Google Shape;140;p21"/>
          <p:cNvSpPr txBox="1"/>
          <p:nvPr/>
        </p:nvSpPr>
        <p:spPr>
          <a:xfrm>
            <a:off x="47563" y="2689700"/>
            <a:ext cx="26523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Identifying and isolating null values</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Predicting missing values i.e. Lot frontage</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Dropping rows with missing values</a:t>
            </a:r>
            <a:endParaRPr>
              <a:latin typeface="Open Sans"/>
              <a:ea typeface="Open Sans"/>
              <a:cs typeface="Open Sans"/>
              <a:sym typeface="Open Sans"/>
            </a:endParaRPr>
          </a:p>
        </p:txBody>
      </p:sp>
      <p:sp>
        <p:nvSpPr>
          <p:cNvPr id="141" name="Google Shape;141;p21"/>
          <p:cNvSpPr/>
          <p:nvPr/>
        </p:nvSpPr>
        <p:spPr>
          <a:xfrm>
            <a:off x="447475" y="1500850"/>
            <a:ext cx="1556100" cy="1126200"/>
          </a:xfrm>
          <a:prstGeom prst="rect">
            <a:avLst/>
          </a:prstGeom>
          <a:solidFill>
            <a:srgbClr val="C9DAF8"/>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Handling missing values</a:t>
            </a:r>
            <a:endParaRPr/>
          </a:p>
        </p:txBody>
      </p:sp>
      <p:sp>
        <p:nvSpPr>
          <p:cNvPr id="142" name="Google Shape;142;p21"/>
          <p:cNvSpPr/>
          <p:nvPr/>
        </p:nvSpPr>
        <p:spPr>
          <a:xfrm>
            <a:off x="2699863"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Handling ordinal and nominal values</a:t>
            </a:r>
            <a:endParaRPr/>
          </a:p>
        </p:txBody>
      </p:sp>
      <p:sp>
        <p:nvSpPr>
          <p:cNvPr id="143" name="Google Shape;143;p21"/>
          <p:cNvSpPr/>
          <p:nvPr/>
        </p:nvSpPr>
        <p:spPr>
          <a:xfrm>
            <a:off x="4952275"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Feature engineering</a:t>
            </a:r>
            <a:endParaRPr/>
          </a:p>
        </p:txBody>
      </p:sp>
      <p:cxnSp>
        <p:nvCxnSpPr>
          <p:cNvPr id="144" name="Google Shape;144;p21"/>
          <p:cNvCxnSpPr/>
          <p:nvPr/>
        </p:nvCxnSpPr>
        <p:spPr>
          <a:xfrm rot="10800000" flipH="1">
            <a:off x="2168413" y="2016600"/>
            <a:ext cx="366600" cy="11400"/>
          </a:xfrm>
          <a:prstGeom prst="straightConnector1">
            <a:avLst/>
          </a:prstGeom>
          <a:noFill/>
          <a:ln w="38100" cap="flat" cmpd="sng">
            <a:solidFill>
              <a:schemeClr val="dk2"/>
            </a:solidFill>
            <a:prstDash val="solid"/>
            <a:round/>
            <a:headEnd type="none" w="med" len="med"/>
            <a:tailEnd type="triangle" w="med" len="med"/>
          </a:ln>
        </p:spPr>
      </p:cxnSp>
      <p:cxnSp>
        <p:nvCxnSpPr>
          <p:cNvPr id="145" name="Google Shape;145;p21"/>
          <p:cNvCxnSpPr/>
          <p:nvPr/>
        </p:nvCxnSpPr>
        <p:spPr>
          <a:xfrm rot="10800000" flipH="1">
            <a:off x="4420813" y="2016600"/>
            <a:ext cx="366600" cy="11400"/>
          </a:xfrm>
          <a:prstGeom prst="straightConnector1">
            <a:avLst/>
          </a:prstGeom>
          <a:noFill/>
          <a:ln w="38100" cap="flat" cmpd="sng">
            <a:solidFill>
              <a:schemeClr val="dk2"/>
            </a:solidFill>
            <a:prstDash val="solid"/>
            <a:round/>
            <a:headEnd type="none" w="med" len="med"/>
            <a:tailEnd type="triangle" w="med" len="med"/>
          </a:ln>
        </p:spPr>
      </p:cxnSp>
      <p:sp>
        <p:nvSpPr>
          <p:cNvPr id="146" name="Google Shape;146;p21"/>
          <p:cNvSpPr/>
          <p:nvPr/>
        </p:nvSpPr>
        <p:spPr>
          <a:xfrm>
            <a:off x="7204675" y="1500850"/>
            <a:ext cx="1556100" cy="1126200"/>
          </a:xfrm>
          <a:prstGeom prst="rect">
            <a:avLst/>
          </a:prstGeom>
          <a:solidFill>
            <a:srgbClr val="C9DAF8"/>
          </a:solidFill>
          <a:ln w="9525" cap="flat" cmpd="sng">
            <a:solidFill>
              <a:srgbClr val="2929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Feature Selection</a:t>
            </a:r>
            <a:endParaRPr/>
          </a:p>
        </p:txBody>
      </p:sp>
      <p:cxnSp>
        <p:nvCxnSpPr>
          <p:cNvPr id="147" name="Google Shape;147;p21"/>
          <p:cNvCxnSpPr/>
          <p:nvPr/>
        </p:nvCxnSpPr>
        <p:spPr>
          <a:xfrm rot="10800000" flipH="1">
            <a:off x="6673225" y="2016600"/>
            <a:ext cx="366600" cy="114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3570</Words>
  <Application>Microsoft Macintosh PowerPoint</Application>
  <PresentationFormat>On-screen Show (16:9)</PresentationFormat>
  <Paragraphs>522</Paragraphs>
  <Slides>43</Slides>
  <Notes>43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Georgia</vt:lpstr>
      <vt:lpstr>PT Sans Narrow</vt:lpstr>
      <vt:lpstr>Calibri</vt:lpstr>
      <vt:lpstr>Open Sans</vt:lpstr>
      <vt:lpstr>Roboto Mono</vt:lpstr>
      <vt:lpstr>Roboto</vt:lpstr>
      <vt:lpstr>Arial</vt:lpstr>
      <vt:lpstr>Tropic</vt:lpstr>
      <vt:lpstr>Project 2:  Predicting Ames Housing Prices</vt:lpstr>
      <vt:lpstr>Content</vt:lpstr>
      <vt:lpstr>Problem Statement</vt:lpstr>
      <vt:lpstr>Model based on</vt:lpstr>
      <vt:lpstr>Some features</vt:lpstr>
      <vt:lpstr>Price</vt:lpstr>
      <vt:lpstr>Neighborhood</vt:lpstr>
      <vt:lpstr>Area</vt:lpstr>
      <vt:lpstr>Model Workflow pt1.</vt:lpstr>
      <vt:lpstr>Data cleaning: Handling missing values</vt:lpstr>
      <vt:lpstr>Model Workflow pt1.</vt:lpstr>
      <vt:lpstr>Data Cleaning: Ordinal Features</vt:lpstr>
      <vt:lpstr>Data Cleaning: Nominal Features </vt:lpstr>
      <vt:lpstr>Model Workflow pt1.</vt:lpstr>
      <vt:lpstr>Feature Engineering: Combining Features</vt:lpstr>
      <vt:lpstr>Feature Engineering: Creating New Features</vt:lpstr>
      <vt:lpstr>Feature Engineering: Creating New Features </vt:lpstr>
      <vt:lpstr>Model Workflow pt1.</vt:lpstr>
      <vt:lpstr>Features Selection </vt:lpstr>
      <vt:lpstr>PowerPoint Presentation</vt:lpstr>
      <vt:lpstr>Feature Selection</vt:lpstr>
      <vt:lpstr>Model Workflow pt2.</vt:lpstr>
      <vt:lpstr>Model Prep</vt:lpstr>
      <vt:lpstr>Model Workflow pt2.</vt:lpstr>
      <vt:lpstr>Comparison on coefficient</vt:lpstr>
      <vt:lpstr>Model Comparison (Train Set)</vt:lpstr>
      <vt:lpstr>Model Comparison (Test Set)</vt:lpstr>
      <vt:lpstr>Model Comparison (Residual vs Training Set)</vt:lpstr>
      <vt:lpstr>Model Comparison (Residual vs Test Set)</vt:lpstr>
      <vt:lpstr>Model Workflow pt2.</vt:lpstr>
      <vt:lpstr>Model Improvement: Hyperparameter (Alpha) Tuning</vt:lpstr>
      <vt:lpstr>Model Improvement: Logarithmic Transformation</vt:lpstr>
      <vt:lpstr>Future Model Optimisation: </vt:lpstr>
      <vt:lpstr>Considerations for Agents</vt:lpstr>
      <vt:lpstr>Top 50 House Features</vt:lpstr>
      <vt:lpstr>Bottom 10 Factors </vt:lpstr>
      <vt:lpstr>Avoid these units</vt:lpstr>
      <vt:lpstr>Top 10 Factors </vt:lpstr>
      <vt:lpstr>Choose these units with features</vt:lpstr>
      <vt:lpstr>Recommendations</vt:lpstr>
      <vt:lpstr>Conclusion</vt:lpstr>
      <vt:lpstr>Future Improvements (Why our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Predicting Ames Housing Prices</dc:title>
  <cp:lastModifiedBy>ONG WEN BIN</cp:lastModifiedBy>
  <cp:revision>1</cp:revision>
  <dcterms:modified xsi:type="dcterms:W3CDTF">2021-10-21T18:08:44Z</dcterms:modified>
</cp:coreProperties>
</file>